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17"/>
  </p:notesMasterIdLst>
  <p:sldIdLst>
    <p:sldId id="256" r:id="rId2"/>
    <p:sldId id="257" r:id="rId3"/>
    <p:sldId id="258" r:id="rId4"/>
    <p:sldId id="278" r:id="rId5"/>
    <p:sldId id="279" r:id="rId6"/>
    <p:sldId id="261" r:id="rId7"/>
    <p:sldId id="266" r:id="rId8"/>
    <p:sldId id="280" r:id="rId9"/>
    <p:sldId id="268" r:id="rId10"/>
    <p:sldId id="270" r:id="rId11"/>
    <p:sldId id="271" r:id="rId12"/>
    <p:sldId id="272" r:id="rId13"/>
    <p:sldId id="275" r:id="rId14"/>
    <p:sldId id="273" r:id="rId15"/>
    <p:sldId id="27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0231" autoAdjust="0"/>
  </p:normalViewPr>
  <p:slideViewPr>
    <p:cSldViewPr>
      <p:cViewPr>
        <p:scale>
          <a:sx n="80" d="100"/>
          <a:sy n="80" d="100"/>
        </p:scale>
        <p:origin x="-13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Nury%20Rodriguez\My%20Documents\Mom's%20Documents\Prof.O'Connor2010\Evidence1readinglevel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dirty="0" smtClean="0"/>
              <a:t>Sample</a:t>
            </a:r>
            <a:r>
              <a:rPr lang="en-US" baseline="0" dirty="0" smtClean="0"/>
              <a:t> Graph</a:t>
            </a:r>
          </a:p>
          <a:p>
            <a:pPr>
              <a:defRPr/>
            </a:pPr>
            <a:r>
              <a:rPr lang="en-US" dirty="0" smtClean="0"/>
              <a:t>Reading </a:t>
            </a:r>
            <a:r>
              <a:rPr lang="en-US" dirty="0"/>
              <a:t>Levels</a:t>
            </a:r>
          </a:p>
        </c:rich>
      </c:tx>
      <c:layout>
        <c:manualLayout>
          <c:xMode val="edge"/>
          <c:yMode val="edge"/>
          <c:x val="0.40576137728546657"/>
          <c:y val="3.8461538461538478E-2"/>
        </c:manualLayout>
      </c:layout>
      <c:overlay val="1"/>
    </c:title>
    <c:plotArea>
      <c:layout>
        <c:manualLayout>
          <c:layoutTarget val="inner"/>
          <c:xMode val="edge"/>
          <c:yMode val="edge"/>
          <c:x val="0.13098818662029924"/>
          <c:y val="0.16604044686721869"/>
          <c:w val="0.68776186639147763"/>
          <c:h val="0.74394895349619805"/>
        </c:manualLayout>
      </c:layout>
      <c:barChart>
        <c:barDir val="col"/>
        <c:grouping val="clustered"/>
        <c:ser>
          <c:idx val="0"/>
          <c:order val="0"/>
          <c:tx>
            <c:strRef>
              <c:f>[Evidence1readinglevels.xls]Sheet1!$B$1</c:f>
              <c:strCache>
                <c:ptCount val="1"/>
                <c:pt idx="0">
                  <c:v>Low L1 </c:v>
                </c:pt>
              </c:strCache>
            </c:strRef>
          </c:tx>
          <c:cat>
            <c:strRef>
              <c:f>[Evidence1readinglevels.xls]Sheet1!$A$2:$A$6</c:f>
              <c:strCache>
                <c:ptCount val="5"/>
                <c:pt idx="0">
                  <c:v>E</c:v>
                </c:pt>
                <c:pt idx="1">
                  <c:v>G</c:v>
                </c:pt>
                <c:pt idx="2">
                  <c:v>H</c:v>
                </c:pt>
                <c:pt idx="3">
                  <c:v>I</c:v>
                </c:pt>
                <c:pt idx="4">
                  <c:v>J</c:v>
                </c:pt>
              </c:strCache>
            </c:strRef>
          </c:cat>
          <c:val>
            <c:numRef>
              <c:f>[Evidence1readinglevels.xls]Sheet1!$B$2:$B$6</c:f>
              <c:numCache>
                <c:formatCode>General</c:formatCode>
                <c:ptCount val="5"/>
                <c:pt idx="0">
                  <c:v>2</c:v>
                </c:pt>
                <c:pt idx="1">
                  <c:v>2</c:v>
                </c:pt>
                <c:pt idx="2">
                  <c:v>1</c:v>
                </c:pt>
                <c:pt idx="3">
                  <c:v>3</c:v>
                </c:pt>
                <c:pt idx="4">
                  <c:v>0</c:v>
                </c:pt>
              </c:numCache>
            </c:numRef>
          </c:val>
        </c:ser>
        <c:ser>
          <c:idx val="1"/>
          <c:order val="1"/>
          <c:tx>
            <c:strRef>
              <c:f>[Evidence1readinglevels.xls]Sheet1!$C$1</c:f>
              <c:strCache>
                <c:ptCount val="1"/>
                <c:pt idx="0">
                  <c:v>High L1</c:v>
                </c:pt>
              </c:strCache>
            </c:strRef>
          </c:tx>
          <c:cat>
            <c:strRef>
              <c:f>[Evidence1readinglevels.xls]Sheet1!$A$2:$A$6</c:f>
              <c:strCache>
                <c:ptCount val="5"/>
                <c:pt idx="0">
                  <c:v>E</c:v>
                </c:pt>
                <c:pt idx="1">
                  <c:v>G</c:v>
                </c:pt>
                <c:pt idx="2">
                  <c:v>H</c:v>
                </c:pt>
                <c:pt idx="3">
                  <c:v>I</c:v>
                </c:pt>
                <c:pt idx="4">
                  <c:v>J</c:v>
                </c:pt>
              </c:strCache>
            </c:strRef>
          </c:cat>
          <c:val>
            <c:numRef>
              <c:f>[Evidence1readinglevels.xls]Sheet1!$C$2:$C$6</c:f>
              <c:numCache>
                <c:formatCode>General</c:formatCode>
                <c:ptCount val="5"/>
                <c:pt idx="0">
                  <c:v>6</c:v>
                </c:pt>
                <c:pt idx="1">
                  <c:v>4</c:v>
                </c:pt>
                <c:pt idx="2">
                  <c:v>3</c:v>
                </c:pt>
                <c:pt idx="4">
                  <c:v>2</c:v>
                </c:pt>
              </c:numCache>
            </c:numRef>
          </c:val>
        </c:ser>
        <c:axId val="64360832"/>
        <c:axId val="64546304"/>
      </c:barChart>
      <c:catAx>
        <c:axId val="64360832"/>
        <c:scaling>
          <c:orientation val="minMax"/>
        </c:scaling>
        <c:axPos val="b"/>
        <c:title>
          <c:tx>
            <c:rich>
              <a:bodyPr/>
              <a:lstStyle/>
              <a:p>
                <a:pPr>
                  <a:defRPr/>
                </a:pPr>
                <a:r>
                  <a:rPr lang="en-US"/>
                  <a:t>Book Levels/English</a:t>
                </a:r>
              </a:p>
            </c:rich>
          </c:tx>
          <c:layout/>
        </c:title>
        <c:numFmt formatCode="General" sourceLinked="1"/>
        <c:tickLblPos val="nextTo"/>
        <c:crossAx val="64546304"/>
        <c:crosses val="autoZero"/>
        <c:auto val="1"/>
        <c:lblAlgn val="ctr"/>
        <c:lblOffset val="100"/>
      </c:catAx>
      <c:valAx>
        <c:axId val="64546304"/>
        <c:scaling>
          <c:orientation val="minMax"/>
        </c:scaling>
        <c:axPos val="l"/>
        <c:majorGridlines/>
        <c:title>
          <c:tx>
            <c:rich>
              <a:bodyPr rot="0" vert="wordArtVert"/>
              <a:lstStyle/>
              <a:p>
                <a:pPr>
                  <a:defRPr/>
                </a:pPr>
                <a:r>
                  <a:rPr lang="en-US"/>
                  <a:t>Students</a:t>
                </a:r>
              </a:p>
            </c:rich>
          </c:tx>
          <c:layout/>
        </c:title>
        <c:numFmt formatCode="General" sourceLinked="1"/>
        <c:tickLblPos val="nextTo"/>
        <c:crossAx val="64360832"/>
        <c:crosses val="autoZero"/>
        <c:crossBetween val="between"/>
      </c:valAx>
    </c:plotArea>
    <c:legend>
      <c:legendPos val="r"/>
      <c:layout/>
    </c:legend>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723303-4FD5-4814-AA8B-04A7A9912B8B}" type="datetimeFigureOut">
              <a:rPr lang="en-US" smtClean="0"/>
              <a:pPr/>
              <a:t>5/24/2010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D1C9E9-E32C-424C-92F3-25CAB70F45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8D1C9E9-E32C-424C-92F3-25CAB70F45D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Firelight title.png"/>
          <p:cNvPicPr>
            <a:picLocks noChangeAspect="1"/>
          </p:cNvPicPr>
          <p:nvPr/>
        </p:nvPicPr>
        <p:blipFill>
          <a:blip r:embed="rId2" cstate="print"/>
          <a:srcRect l="43431" t="21353" b="20413"/>
          <a:stretch>
            <a:fillRect/>
          </a:stretch>
        </p:blipFill>
        <p:spPr>
          <a:xfrm>
            <a:off x="0" y="0"/>
            <a:ext cx="3672304" cy="6858000"/>
          </a:xfrm>
          <a:prstGeom prst="rect">
            <a:avLst/>
          </a:prstGeom>
        </p:spPr>
      </p:pic>
      <p:sp>
        <p:nvSpPr>
          <p:cNvPr id="2" name="Title 1"/>
          <p:cNvSpPr>
            <a:spLocks noGrp="1"/>
          </p:cNvSpPr>
          <p:nvPr>
            <p:ph type="ctrTitle"/>
          </p:nvPr>
        </p:nvSpPr>
        <p:spPr>
          <a:xfrm>
            <a:off x="1752600" y="1219200"/>
            <a:ext cx="6400800" cy="1600200"/>
          </a:xfrm>
        </p:spPr>
        <p:txBody>
          <a:bodyPr anchor="b" anchorCtr="0"/>
          <a:lstStyle>
            <a:lvl1pPr algn="l">
              <a:defRPr>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stStyle>
          <a:p>
            <a:r>
              <a:rPr lang="en-US" smtClean="0"/>
              <a:t>Click to edit Master title style</a:t>
            </a:r>
            <a:endParaRPr/>
          </a:p>
        </p:txBody>
      </p:sp>
      <p:sp>
        <p:nvSpPr>
          <p:cNvPr id="3" name="Subtitle 2"/>
          <p:cNvSpPr>
            <a:spLocks noGrp="1"/>
          </p:cNvSpPr>
          <p:nvPr>
            <p:ph type="subTitle" idx="1"/>
          </p:nvPr>
        </p:nvSpPr>
        <p:spPr>
          <a:xfrm>
            <a:off x="2438400" y="2971800"/>
            <a:ext cx="5715000" cy="1295400"/>
          </a:xfrm>
        </p:spPr>
        <p:txBody>
          <a:bodyPr>
            <a:normAutofit/>
          </a:bodyPr>
          <a:lstStyle>
            <a:lvl1pPr marL="0" indent="0" algn="l">
              <a:buNone/>
              <a:defRPr sz="1800">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228600" y="5943600"/>
            <a:ext cx="2133600" cy="228600"/>
          </a:xfrm>
        </p:spPr>
        <p:txBody>
          <a:bodyPr/>
          <a:lstStyle>
            <a:lvl1pPr algn="l">
              <a:defRPr/>
            </a:lvl1pPr>
          </a:lstStyle>
          <a:p>
            <a:fld id="{C383A15B-11B8-4594-BA43-4047B870604C}" type="datetime1">
              <a:rPr lang="en-US" smtClean="0"/>
              <a:pPr/>
              <a:t>5/24/2010</a:t>
            </a:fld>
            <a:endParaRPr lang="en-US"/>
          </a:p>
        </p:txBody>
      </p:sp>
      <p:sp>
        <p:nvSpPr>
          <p:cNvPr id="5" name="Footer Placeholder 4"/>
          <p:cNvSpPr>
            <a:spLocks noGrp="1"/>
          </p:cNvSpPr>
          <p:nvPr>
            <p:ph type="ftr" sz="quarter" idx="11"/>
          </p:nvPr>
        </p:nvSpPr>
        <p:spPr>
          <a:xfrm>
            <a:off x="228600" y="5715000"/>
            <a:ext cx="2667000" cy="228600"/>
          </a:xfrm>
        </p:spPr>
        <p:txBody>
          <a:bodyPr/>
          <a:lstStyle/>
          <a:p>
            <a:endParaRPr lang="en-US"/>
          </a:p>
        </p:txBody>
      </p:sp>
      <p:sp>
        <p:nvSpPr>
          <p:cNvPr id="6" name="Slide Number Placeholder 5"/>
          <p:cNvSpPr>
            <a:spLocks noGrp="1"/>
          </p:cNvSpPr>
          <p:nvPr>
            <p:ph type="sldNum" sz="quarter" idx="12"/>
          </p:nvPr>
        </p:nvSpPr>
        <p:spPr>
          <a:xfrm>
            <a:off x="228600" y="6248400"/>
            <a:ext cx="533400" cy="228600"/>
          </a:xfrm>
        </p:spPr>
        <p:txBody>
          <a:bodyPr/>
          <a:lstStyle>
            <a:lvl1pPr algn="l">
              <a:defRPr/>
            </a:lvl1pPr>
          </a:lstStyle>
          <a:p>
            <a:fld id="{E9AE4257-F89F-4AE2-95B2-0BA4833C98F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1734209" y="2057400"/>
            <a:ext cx="5678424" cy="3886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668E2D9-C537-4E87-8283-81425F84A16A}" type="datetime1">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533400"/>
            <a:ext cx="1752600" cy="4343399"/>
          </a:xfrm>
        </p:spPr>
        <p:txBody>
          <a:bodyPr vert="eaVert"/>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1447800" y="533401"/>
            <a:ext cx="5029200" cy="542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2DCDA2E-6D8C-411D-ACF0-0CF285509D7B}" type="datetime1">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9C82A48-425B-4DD2-8C51-BFB5577176B0}" type="datetime1">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Firelight section.png"/>
          <p:cNvPicPr>
            <a:picLocks noChangeAspect="1"/>
          </p:cNvPicPr>
          <p:nvPr/>
        </p:nvPicPr>
        <p:blipFill>
          <a:blip r:embed="rId2" cstate="print"/>
          <a:srcRect l="7678" r="8563" b="31688"/>
          <a:stretch>
            <a:fillRect/>
          </a:stretch>
        </p:blipFill>
        <p:spPr>
          <a:xfrm>
            <a:off x="0" y="3048000"/>
            <a:ext cx="9144000" cy="3810000"/>
          </a:xfrm>
          <a:prstGeom prst="rect">
            <a:avLst/>
          </a:prstGeom>
        </p:spPr>
      </p:pic>
      <p:sp>
        <p:nvSpPr>
          <p:cNvPr id="2" name="Title 1"/>
          <p:cNvSpPr>
            <a:spLocks noGrp="1"/>
          </p:cNvSpPr>
          <p:nvPr>
            <p:ph type="title"/>
          </p:nvPr>
        </p:nvSpPr>
        <p:spPr>
          <a:xfrm>
            <a:off x="876300" y="2057400"/>
            <a:ext cx="7391400" cy="1590675"/>
          </a:xfrm>
        </p:spPr>
        <p:txBody>
          <a:bodyPr anchor="b" anchorCtr="0">
            <a:normAutofit/>
          </a:bodyPr>
          <a:lstStyle>
            <a:lvl1pPr algn="ctr">
              <a:defRPr sz="4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1877546" y="3810000"/>
            <a:ext cx="5388909" cy="1423987"/>
          </a:xfrm>
        </p:spPr>
        <p:txBody>
          <a:bodyPr vert="horz" lIns="91440" tIns="45720" rIns="91440" bIns="45720" rtlCol="0">
            <a:normAutofit/>
          </a:bodyPr>
          <a:lstStyle>
            <a:lvl1pPr marL="0" indent="0" algn="ctr" defTabSz="914400" rtl="0" eaLnBrk="1" latinLnBrk="0" hangingPunct="1">
              <a:spcBef>
                <a:spcPts val="1500"/>
              </a:spcBef>
              <a:buFontTx/>
              <a:buNone/>
              <a:defRPr sz="18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8D93D6-C8F7-439C-AE92-4A653E7AB212}" type="datetime1">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Content Placeholder 2"/>
          <p:cNvSpPr>
            <a:spLocks noGrp="1"/>
          </p:cNvSpPr>
          <p:nvPr>
            <p:ph sz="half" idx="1"/>
          </p:nvPr>
        </p:nvSpPr>
        <p:spPr>
          <a:xfrm>
            <a:off x="1371600" y="2057401"/>
            <a:ext cx="2743200" cy="38989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029200" y="2057401"/>
            <a:ext cx="2743200" cy="38989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A75F98C-5ACA-46FB-8F00-2DE1B72E986C}" type="datetime1">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3716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2819400"/>
            <a:ext cx="2743200" cy="3136900"/>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0292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2819400"/>
            <a:ext cx="2743200" cy="3136900"/>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1AB953F-003D-4F59-98C5-52683712E98B}" type="datetime1">
              <a:rPr lang="en-US" smtClean="0"/>
              <a:pPr/>
              <a:t>5/24/2010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3CEBC77-AE65-4DF6-B25B-21D42D7850BF}" type="datetime1">
              <a:rPr lang="en-US" smtClean="0"/>
              <a:pPr/>
              <a:t>5/24/2010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FFE784-F488-48A5-A9E4-9DC59616DBD7}" type="datetime1">
              <a:rPr lang="en-US" smtClean="0"/>
              <a:pPr/>
              <a:t>5/24/2010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Content caption.png"/>
          <p:cNvPicPr>
            <a:picLocks noChangeAspect="1"/>
          </p:cNvPicPr>
          <p:nvPr/>
        </p:nvPicPr>
        <p:blipFill>
          <a:blip r:embed="rId2" cstate="print"/>
          <a:srcRect l="11342" t="23079" r="13047"/>
          <a:stretch>
            <a:fillRect/>
          </a:stretch>
        </p:blipFill>
        <p:spPr>
          <a:xfrm>
            <a:off x="0" y="0"/>
            <a:ext cx="9144000" cy="6095345"/>
          </a:xfrm>
          <a:prstGeom prst="rect">
            <a:avLst/>
          </a:prstGeom>
        </p:spPr>
      </p:pic>
      <p:sp>
        <p:nvSpPr>
          <p:cNvPr id="2" name="Title 1"/>
          <p:cNvSpPr>
            <a:spLocks noGrp="1"/>
          </p:cNvSpPr>
          <p:nvPr>
            <p:ph type="title"/>
          </p:nvPr>
        </p:nvSpPr>
        <p:spPr>
          <a:xfrm>
            <a:off x="835025" y="438150"/>
            <a:ext cx="2743200" cy="1618488"/>
          </a:xfrm>
        </p:spPr>
        <p:txBody>
          <a:bodyPr anchor="ctr" anchorCtr="0">
            <a:norm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438150"/>
            <a:ext cx="4419600" cy="5118100"/>
          </a:xfrm>
        </p:spPr>
        <p:txBody>
          <a:bodyPr>
            <a:normAutofit/>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33439" y="2514600"/>
            <a:ext cx="1985962" cy="2362200"/>
          </a:xfrm>
        </p:spPr>
        <p:txBody>
          <a:bodyPr anchor="t" anchorCtr="0">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F340C0-6F5E-4806-B259-BF7C7DAE0F36}" type="datetime1">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descr="Content caption.png"/>
          <p:cNvPicPr>
            <a:picLocks noChangeAspect="1"/>
          </p:cNvPicPr>
          <p:nvPr/>
        </p:nvPicPr>
        <p:blipFill>
          <a:blip r:embed="rId2" cstate="print"/>
          <a:srcRect l="11342" t="23079" r="13047"/>
          <a:stretch>
            <a:fillRect/>
          </a:stretch>
        </p:blipFill>
        <p:spPr>
          <a:xfrm>
            <a:off x="0" y="0"/>
            <a:ext cx="9144000" cy="6095345"/>
          </a:xfrm>
          <a:prstGeom prst="rect">
            <a:avLst/>
          </a:prstGeom>
        </p:spPr>
      </p:pic>
      <p:sp>
        <p:nvSpPr>
          <p:cNvPr id="2" name="Title 1"/>
          <p:cNvSpPr>
            <a:spLocks noGrp="1"/>
          </p:cNvSpPr>
          <p:nvPr>
            <p:ph type="title"/>
          </p:nvPr>
        </p:nvSpPr>
        <p:spPr>
          <a:xfrm>
            <a:off x="835025" y="438150"/>
            <a:ext cx="2743200" cy="1619250"/>
          </a:xfrm>
        </p:spPr>
        <p:txBody>
          <a:bodyPr vert="horz" lIns="91440" tIns="45720" rIns="91440" bIns="45720" rtlCol="0" anchor="ctr" anchorCtr="0">
            <a:normAutofit/>
          </a:bodyPr>
          <a:lstStyle>
            <a:lvl1pPr algn="l" defTabSz="914400" rtl="0" eaLnBrk="1" latinLnBrk="0" hangingPunct="1">
              <a:spcBef>
                <a:spcPct val="0"/>
              </a:spcBef>
              <a:buNone/>
              <a:defRPr sz="3600" b="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575050" y="685800"/>
            <a:ext cx="5264150" cy="4648200"/>
          </a:xfrm>
          <a:prstGeom prst="ellipse">
            <a:avLst/>
          </a:prstGeom>
          <a:ln w="127000">
            <a:solidFill>
              <a:schemeClr val="tx1">
                <a:alpha val="10000"/>
              </a:schemeClr>
            </a:solidFill>
          </a:ln>
          <a:effectLst>
            <a:innerShdw blurRad="190500">
              <a:prstClr val="black">
                <a:alpha val="75000"/>
              </a:prstClr>
            </a:inn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32104" y="2514600"/>
            <a:ext cx="1984248" cy="2359152"/>
          </a:xfrm>
        </p:spPr>
        <p:txBody>
          <a:bodyPr vert="horz" lIns="91440" tIns="45720" rIns="91440" bIns="45720" rtlCol="0" anchor="t" anchorCtr="0">
            <a:normAutofit/>
          </a:bodyPr>
          <a:lstStyle>
            <a:lvl1pPr marL="0" indent="0">
              <a:buNone/>
              <a:defRPr sz="14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3F40BE1C-ABE5-42D4-B16E-22A42DF0DB59}" type="datetime1">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E4257-F89F-4AE2-95B2-0BA4833C98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2" name="Picture 11" descr="Firelight content.png"/>
          <p:cNvPicPr>
            <a:picLocks noChangeAspect="1"/>
          </p:cNvPicPr>
          <p:nvPr/>
        </p:nvPicPr>
        <p:blipFill>
          <a:blip r:embed="rId13" cstate="print"/>
          <a:srcRect l="10260" t="11518" r="6261" b="8745"/>
          <a:stretch>
            <a:fillRect/>
          </a:stretch>
        </p:blipFill>
        <p:spPr>
          <a:xfrm>
            <a:off x="0" y="0"/>
            <a:ext cx="9144000" cy="6858000"/>
          </a:xfrm>
          <a:prstGeom prst="rect">
            <a:avLst/>
          </a:prstGeom>
        </p:spPr>
      </p:pic>
      <p:sp>
        <p:nvSpPr>
          <p:cNvPr id="2" name="Title Placeholder 1"/>
          <p:cNvSpPr>
            <a:spLocks noGrp="1"/>
          </p:cNvSpPr>
          <p:nvPr>
            <p:ph type="title"/>
          </p:nvPr>
        </p:nvSpPr>
        <p:spPr>
          <a:xfrm>
            <a:off x="1731368" y="274638"/>
            <a:ext cx="5681265" cy="14779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2057400" y="2057400"/>
            <a:ext cx="50292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858000" y="6477000"/>
            <a:ext cx="21336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670DEDE5-4FAA-49D5-A71B-BFF1C5F006F4}" type="datetime1">
              <a:rPr lang="en-US" smtClean="0"/>
              <a:pPr/>
              <a:t>5/24/2010</a:t>
            </a:fld>
            <a:endParaRPr lang="en-US"/>
          </a:p>
        </p:txBody>
      </p:sp>
      <p:sp>
        <p:nvSpPr>
          <p:cNvPr id="5" name="Footer Placeholder 4"/>
          <p:cNvSpPr>
            <a:spLocks noGrp="1"/>
          </p:cNvSpPr>
          <p:nvPr>
            <p:ph type="ftr" sz="quarter" idx="3"/>
          </p:nvPr>
        </p:nvSpPr>
        <p:spPr>
          <a:xfrm>
            <a:off x="228600" y="6477000"/>
            <a:ext cx="2895600" cy="228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endParaRPr lang="en-US"/>
          </a:p>
        </p:txBody>
      </p:sp>
      <p:sp>
        <p:nvSpPr>
          <p:cNvPr id="6" name="Slide Number Placeholder 5"/>
          <p:cNvSpPr>
            <a:spLocks noGrp="1"/>
          </p:cNvSpPr>
          <p:nvPr>
            <p:ph type="sldNum" sz="quarter" idx="4"/>
          </p:nvPr>
        </p:nvSpPr>
        <p:spPr>
          <a:xfrm>
            <a:off x="8458200" y="6248400"/>
            <a:ext cx="5334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1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E9AE4257-F89F-4AE2-95B2-0BA4833C98F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dt="0"/>
  <p:txStyles>
    <p:titleStyle>
      <a:lvl1pPr algn="ctr" defTabSz="914400" rtl="0" eaLnBrk="1" latinLnBrk="0" hangingPunct="1">
        <a:spcBef>
          <a:spcPct val="0"/>
        </a:spcBef>
        <a:buNone/>
        <a:defRPr sz="44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p:titleStyle>
    <p:bodyStyle>
      <a:lvl1pPr marL="342900" indent="-342900" algn="l" defTabSz="914400" rtl="0" eaLnBrk="1" latinLnBrk="0" hangingPunct="1">
        <a:spcBef>
          <a:spcPts val="1500"/>
        </a:spcBef>
        <a:buFontTx/>
        <a:buBlip>
          <a:blip r:embed="rId14"/>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archive.aft.org/pubs-reports/american_educator/issues/summer08/goldenberg.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295400"/>
          </a:xfrm>
        </p:spPr>
        <p:txBody>
          <a:bodyPr>
            <a:normAutofit fontScale="90000"/>
          </a:bodyPr>
          <a:lstStyle/>
          <a:p>
            <a:pPr algn="l"/>
            <a:r>
              <a:rPr lang="en-US" sz="3100" b="1" dirty="0"/>
              <a:t>Primary Language Matters:  Is There a Link Between Bilingual Education and English Language Learners’ Academic Achievement?</a:t>
            </a:r>
            <a:r>
              <a:rPr lang="en-US" dirty="0"/>
              <a:t/>
            </a:r>
            <a:br>
              <a:rPr lang="en-US" dirty="0"/>
            </a:br>
            <a:endParaRPr lang="en-US" dirty="0"/>
          </a:p>
        </p:txBody>
      </p:sp>
      <p:pic>
        <p:nvPicPr>
          <p:cNvPr id="5" name="Content Placeholder 4" descr="C:\Documents and Settings\Nury Rodriguez\My Documents\My Pictures\Microsoft Clip Organizer\j0427810.jpg"/>
          <p:cNvPicPr>
            <a:picLocks noGrp="1"/>
          </p:cNvPicPr>
          <p:nvPr>
            <p:ph idx="1"/>
          </p:nvPr>
        </p:nvPicPr>
        <p:blipFill>
          <a:blip r:embed="rId2" cstate="print"/>
          <a:stretch>
            <a:fillRect/>
          </a:stretch>
        </p:blipFill>
        <p:spPr bwMode="auto">
          <a:xfrm>
            <a:off x="2743200" y="1600200"/>
            <a:ext cx="3810000" cy="3078163"/>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normAutofit fontScale="92500" lnSpcReduction="10000"/>
          </a:bodyPr>
          <a:lstStyle/>
          <a:p>
            <a:fld id="{E9AE4257-F89F-4AE2-95B2-0BA4833C98F5}" type="slidenum">
              <a:rPr lang="en-US" smtClean="0"/>
              <a:pPr/>
              <a:t>1</a:t>
            </a:fld>
            <a:endParaRPr lang="en-US"/>
          </a:p>
        </p:txBody>
      </p:sp>
      <p:sp>
        <p:nvSpPr>
          <p:cNvPr id="1028" name="Rectangle 4"/>
          <p:cNvSpPr>
            <a:spLocks noChangeArrowheads="1"/>
          </p:cNvSpPr>
          <p:nvPr/>
        </p:nvSpPr>
        <p:spPr bwMode="auto">
          <a:xfrm>
            <a:off x="457200" y="4925198"/>
            <a:ext cx="807738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0" algn="l"/>
                <a:tab pos="5829300" algn="l"/>
                <a:tab pos="6286500" algn="l"/>
              </a:tabLst>
            </a:pPr>
            <a:r>
              <a:rPr kumimoji="0" lang="en-US" sz="2000" b="0" i="0" u="none" strike="noStrike" cap="none" normalizeH="0" baseline="0" dirty="0" err="1" smtClean="0">
                <a:ln>
                  <a:noFill/>
                </a:ln>
                <a:solidFill>
                  <a:schemeClr val="tx1"/>
                </a:solidFill>
                <a:effectLst/>
                <a:latin typeface="Arial" pitchFamily="34" charset="0"/>
                <a:ea typeface="Times" charset="0"/>
              </a:rPr>
              <a:t>Nury</a:t>
            </a:r>
            <a:r>
              <a:rPr kumimoji="0" lang="en-US" sz="2000" b="0" i="0" u="none" strike="noStrike" cap="none" normalizeH="0" baseline="0" dirty="0" smtClean="0">
                <a:ln>
                  <a:noFill/>
                </a:ln>
                <a:solidFill>
                  <a:schemeClr val="tx1"/>
                </a:solidFill>
                <a:effectLst/>
                <a:latin typeface="Arial" pitchFamily="34" charset="0"/>
                <a:ea typeface="Times" charset="0"/>
              </a:rPr>
              <a:t> Rodriguez</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0" algn="l"/>
                <a:tab pos="5829300" algn="l"/>
                <a:tab pos="6286500" algn="l"/>
              </a:tabLst>
            </a:pPr>
            <a:r>
              <a:rPr kumimoji="0" lang="en-US" sz="2000" b="0" i="0" u="none" strike="noStrike" cap="none" normalizeH="0" baseline="0" dirty="0" smtClean="0">
                <a:ln>
                  <a:noFill/>
                </a:ln>
                <a:solidFill>
                  <a:schemeClr val="tx1"/>
                </a:solidFill>
                <a:effectLst/>
                <a:latin typeface="Arial" pitchFamily="34" charset="0"/>
                <a:ea typeface="Times" charset="0"/>
              </a:rPr>
              <a:t>Education 702.22: Seminar in Applied Theory and Research I</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0" algn="l"/>
                <a:tab pos="5829300" algn="l"/>
                <a:tab pos="6286500" algn="l"/>
              </a:tabLst>
            </a:pPr>
            <a:r>
              <a:rPr kumimoji="0" lang="en-US" sz="2000" b="0" i="0" u="none" strike="noStrike" cap="none" normalizeH="0" baseline="0" dirty="0" smtClean="0">
                <a:ln>
                  <a:noFill/>
                </a:ln>
                <a:solidFill>
                  <a:schemeClr val="tx1"/>
                </a:solidFill>
                <a:effectLst/>
                <a:latin typeface="Arial" pitchFamily="34" charset="0"/>
                <a:ea typeface="Times" charset="0"/>
              </a:rPr>
              <a:t>Spring 2010</a:t>
            </a:r>
            <a:endParaRPr kumimoji="0" lang="en-US"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6172200"/>
          </a:xfrm>
        </p:spPr>
        <p:txBody>
          <a:bodyPr>
            <a:normAutofit fontScale="90000"/>
          </a:bodyPr>
          <a:lstStyle/>
          <a:p>
            <a:pPr algn="l"/>
            <a:r>
              <a:rPr lang="en-US" sz="1300" dirty="0" smtClean="0"/>
              <a:t/>
            </a:r>
            <a:br>
              <a:rPr lang="en-US" sz="1300" dirty="0" smtClean="0"/>
            </a:br>
            <a:r>
              <a:rPr lang="en-US" sz="1300" dirty="0" smtClean="0"/>
              <a:t/>
            </a:r>
            <a:br>
              <a:rPr lang="en-US" sz="1300" dirty="0" smtClean="0"/>
            </a:br>
            <a:r>
              <a:rPr lang="en-US" sz="1300" dirty="0" smtClean="0"/>
              <a:t/>
            </a:r>
            <a:br>
              <a:rPr lang="en-US" sz="1300" dirty="0" smtClean="0"/>
            </a:br>
            <a:r>
              <a:rPr lang="en-US" sz="1300" dirty="0" smtClean="0"/>
              <a:t/>
            </a:r>
            <a:br>
              <a:rPr lang="en-US" sz="1300" dirty="0" smtClean="0"/>
            </a:br>
            <a:r>
              <a:rPr lang="en-US" sz="1300" dirty="0" smtClean="0"/>
              <a:t/>
            </a:r>
            <a:br>
              <a:rPr lang="en-US" sz="1300" dirty="0" smtClean="0"/>
            </a:br>
            <a:r>
              <a:rPr lang="en-US" sz="1300" dirty="0" smtClean="0"/>
              <a:t>Hughes, C. E., </a:t>
            </a:r>
            <a:r>
              <a:rPr lang="en-US" sz="1300" dirty="0" err="1" smtClean="0"/>
              <a:t>Shaunessy</a:t>
            </a:r>
            <a:r>
              <a:rPr lang="en-US" sz="1300" dirty="0" smtClean="0"/>
              <a:t>, E. S., Brice, A. R., Ratliff, M. A., &amp; </a:t>
            </a:r>
            <a:r>
              <a:rPr lang="en-US" sz="1300" dirty="0" err="1" smtClean="0"/>
              <a:t>McHatton</a:t>
            </a:r>
            <a:r>
              <a:rPr lang="en-US" sz="1300" dirty="0" smtClean="0"/>
              <a:t>, P. A. (2006). Code Switching among Bilingual and 	Limited English Proficient Students: Possible Indicators of Giftedness. </a:t>
            </a:r>
            <a:r>
              <a:rPr lang="en-US" sz="1300" i="1" dirty="0" smtClean="0"/>
              <a:t>Journal for the Education of the 	Gifted</a:t>
            </a:r>
            <a:r>
              <a:rPr lang="en-US" sz="1300" dirty="0" smtClean="0"/>
              <a:t>, </a:t>
            </a:r>
            <a:r>
              <a:rPr lang="en-US" sz="1300" i="1" dirty="0" smtClean="0"/>
              <a:t>30</a:t>
            </a:r>
            <a:r>
              <a:rPr lang="en-US" sz="1300" dirty="0" smtClean="0"/>
              <a:t>(1), 7-28. Retrieved from ERIC database.</a:t>
            </a:r>
            <a:br>
              <a:rPr lang="en-US" sz="1300" dirty="0" smtClean="0"/>
            </a:br>
            <a:r>
              <a:rPr lang="en-US" sz="1300" dirty="0" err="1" smtClean="0"/>
              <a:t>Leafstedt</a:t>
            </a:r>
            <a:r>
              <a:rPr lang="en-US" sz="1300" dirty="0" smtClean="0"/>
              <a:t>, J. M., &amp; Gerber, M. M. (2005)</a:t>
            </a:r>
            <a:r>
              <a:rPr lang="en-US" sz="1300" i="1" dirty="0" smtClean="0"/>
              <a:t>. </a:t>
            </a:r>
            <a:r>
              <a:rPr lang="en-US" sz="1300" dirty="0" smtClean="0"/>
              <a:t>Crossover of Phonological Processing Skills: A Study of Spanish-Speaking 	Students  in Two Instructional Settings. </a:t>
            </a:r>
            <a:r>
              <a:rPr lang="en-US" sz="1300" b="1" dirty="0" smtClean="0"/>
              <a:t> </a:t>
            </a:r>
            <a:r>
              <a:rPr lang="en-US" sz="1300" i="1" dirty="0" smtClean="0"/>
              <a:t>Remedial and Special Education, 26</a:t>
            </a:r>
            <a:r>
              <a:rPr lang="en-US" sz="1300" dirty="0" smtClean="0"/>
              <a:t>, 226-235. </a:t>
            </a:r>
            <a:r>
              <a:rPr lang="en-US" sz="1300" dirty="0" err="1" smtClean="0"/>
              <a:t>doi</a:t>
            </a:r>
            <a:r>
              <a:rPr lang="en-US" sz="1300" dirty="0" smtClean="0"/>
              <a:t>: 	10.1177/07419325050260040501</a:t>
            </a:r>
            <a:br>
              <a:rPr lang="en-US" sz="1300" dirty="0" smtClean="0"/>
            </a:br>
            <a:r>
              <a:rPr lang="en-US" sz="1300" dirty="0" smtClean="0"/>
              <a:t>Lee, J. W., &amp; </a:t>
            </a:r>
            <a:r>
              <a:rPr lang="en-US" sz="1300" dirty="0" err="1" smtClean="0"/>
              <a:t>Lemonnier</a:t>
            </a:r>
            <a:r>
              <a:rPr lang="en-US" sz="1300" dirty="0" smtClean="0"/>
              <a:t> </a:t>
            </a:r>
            <a:r>
              <a:rPr lang="en-US" sz="1300" dirty="0" err="1" smtClean="0"/>
              <a:t>Schallert</a:t>
            </a:r>
            <a:r>
              <a:rPr lang="en-US" sz="1300" dirty="0" smtClean="0"/>
              <a:t>, D. (1997). The Relative Contribution of L2 Language Proficiency and L1 Reading Ability 	to  L2 Reading Performance: A Test of the Threshold Hypothesis in an EFL Context.  </a:t>
            </a:r>
            <a:r>
              <a:rPr lang="en-US" sz="1300" i="1" dirty="0" smtClean="0"/>
              <a:t>TESOL Quarterly</a:t>
            </a:r>
            <a:r>
              <a:rPr lang="en-US" sz="1300" dirty="0" smtClean="0"/>
              <a:t>, </a:t>
            </a:r>
            <a:r>
              <a:rPr lang="en-US" sz="1300" i="1" dirty="0" smtClean="0"/>
              <a:t>31</a:t>
            </a:r>
            <a:r>
              <a:rPr lang="en-US" sz="1300" dirty="0" smtClean="0"/>
              <a:t>(4), 	713-739.  Retrieved from JSTOR database.  </a:t>
            </a:r>
            <a:br>
              <a:rPr lang="en-US" sz="1300" dirty="0" smtClean="0"/>
            </a:br>
            <a:r>
              <a:rPr lang="en-US" sz="1300" dirty="0" err="1" smtClean="0"/>
              <a:t>Lenters</a:t>
            </a:r>
            <a:r>
              <a:rPr lang="en-US" sz="1300" dirty="0" smtClean="0"/>
              <a:t>, K. (2004). No Half Measures: Reading Instruction for Young Second Language Learners. </a:t>
            </a:r>
            <a:r>
              <a:rPr lang="en-US" sz="1300" i="1" dirty="0" smtClean="0"/>
              <a:t>Reading Teacher</a:t>
            </a:r>
            <a:r>
              <a:rPr lang="en-US" sz="1300" dirty="0" smtClean="0"/>
              <a:t>, </a:t>
            </a:r>
            <a:r>
              <a:rPr lang="en-US" sz="1300" i="1" dirty="0" smtClean="0"/>
              <a:t>58</a:t>
            </a:r>
            <a:r>
              <a:rPr lang="en-US" sz="1300" dirty="0" smtClean="0"/>
              <a:t>(4), 	328-336. Retrieved from ERIC database. </a:t>
            </a:r>
            <a:br>
              <a:rPr lang="en-US" sz="1300" dirty="0" smtClean="0"/>
            </a:br>
            <a:r>
              <a:rPr lang="en-US" sz="1300" dirty="0" err="1" smtClean="0"/>
              <a:t>Macswan</a:t>
            </a:r>
            <a:r>
              <a:rPr lang="en-US" sz="1300" dirty="0" smtClean="0"/>
              <a:t>, J. (2000). The Threshold Hypothesis, </a:t>
            </a:r>
            <a:r>
              <a:rPr lang="en-US" sz="1300" dirty="0" err="1" smtClean="0"/>
              <a:t>Semilingualism</a:t>
            </a:r>
            <a:r>
              <a:rPr lang="en-US" sz="1300" dirty="0" smtClean="0"/>
              <a:t>, and Other Contributions to a Deficit View of Linguistic 	Minorities. </a:t>
            </a:r>
            <a:r>
              <a:rPr lang="en-US" sz="1300" i="1" dirty="0" smtClean="0"/>
              <a:t>Hispanic Journal of Behavioral Sciences, 22</a:t>
            </a:r>
            <a:r>
              <a:rPr lang="en-US" sz="1300" dirty="0" smtClean="0"/>
              <a:t>, 3-45. doi:10.1177/0739986300221001</a:t>
            </a:r>
            <a:br>
              <a:rPr lang="en-US" sz="1300" dirty="0" smtClean="0"/>
            </a:br>
            <a:r>
              <a:rPr lang="en-US" sz="1300" dirty="0" smtClean="0"/>
              <a:t>Martinez-</a:t>
            </a:r>
            <a:r>
              <a:rPr lang="en-US" sz="1300" dirty="0" err="1" smtClean="0"/>
              <a:t>Roldan</a:t>
            </a:r>
            <a:r>
              <a:rPr lang="en-US" sz="1300" dirty="0" smtClean="0"/>
              <a:t>, C. M., &amp; </a:t>
            </a:r>
            <a:r>
              <a:rPr lang="en-US" sz="1300" dirty="0" err="1" smtClean="0"/>
              <a:t>Sayer</a:t>
            </a:r>
            <a:r>
              <a:rPr lang="en-US" sz="1300" dirty="0" smtClean="0"/>
              <a:t>, P. (2006).  Reading through linguistic borderlands: Latino students’ transactions with 	narrative texts. </a:t>
            </a:r>
            <a:r>
              <a:rPr lang="en-US" sz="1300" i="1" dirty="0" smtClean="0"/>
              <a:t>Journal of Early Childhood Literacy,</a:t>
            </a:r>
            <a:r>
              <a:rPr lang="en-US" sz="1300" dirty="0" smtClean="0"/>
              <a:t> </a:t>
            </a:r>
            <a:r>
              <a:rPr lang="en-US" sz="1300" i="1" dirty="0" smtClean="0"/>
              <a:t>6</a:t>
            </a:r>
            <a:r>
              <a:rPr lang="en-US" sz="1300" dirty="0" smtClean="0"/>
              <a:t>, 293-322. </a:t>
            </a:r>
            <a:r>
              <a:rPr lang="en-US" sz="1300" dirty="0" err="1" smtClean="0"/>
              <a:t>doi</a:t>
            </a:r>
            <a:r>
              <a:rPr lang="en-US" sz="1300" dirty="0" smtClean="0"/>
              <a:t>: 10.1177/1468798406069799</a:t>
            </a:r>
            <a:br>
              <a:rPr lang="en-US" sz="1300" dirty="0" smtClean="0"/>
            </a:br>
            <a:r>
              <a:rPr lang="en-US" sz="1300" dirty="0" smtClean="0"/>
              <a:t>Miller, P., &amp; Endo, H. (2004). Understanding and Meeting the Needs of ESL Students. </a:t>
            </a:r>
            <a:r>
              <a:rPr lang="en-US" sz="1300" i="1" dirty="0" smtClean="0"/>
              <a:t>Phi Delta </a:t>
            </a:r>
            <a:r>
              <a:rPr lang="en-US" sz="1300" i="1" dirty="0" err="1" smtClean="0"/>
              <a:t>Kappan</a:t>
            </a:r>
            <a:r>
              <a:rPr lang="en-US" sz="1300" dirty="0" smtClean="0"/>
              <a:t>, </a:t>
            </a:r>
            <a:r>
              <a:rPr lang="en-US" sz="1300" i="1" dirty="0" smtClean="0"/>
              <a:t>85</a:t>
            </a:r>
            <a:r>
              <a:rPr lang="en-US" sz="1300" dirty="0" smtClean="0"/>
              <a:t>(10), 786-791. 	Retrieved from ERIC database.</a:t>
            </a:r>
            <a:br>
              <a:rPr lang="en-US" sz="1300" dirty="0" smtClean="0"/>
            </a:br>
            <a:r>
              <a:rPr lang="en-US" sz="1300" dirty="0" smtClean="0"/>
              <a:t>Mora, J. K. (2000).  Staying the Course in Times of Change: Preparing Teachers for Language Minority Education.   </a:t>
            </a:r>
            <a:r>
              <a:rPr lang="en-US" sz="1300" i="1" dirty="0" smtClean="0"/>
              <a:t>Journal 	of Teacher Education, 51, 345-357.</a:t>
            </a:r>
            <a:r>
              <a:rPr lang="en-US" sz="1300" b="1" dirty="0" smtClean="0"/>
              <a:t> </a:t>
            </a:r>
            <a:r>
              <a:rPr lang="en-US" sz="1300" dirty="0" smtClean="0"/>
              <a:t>doi:10.1177/0022487100051005003</a:t>
            </a:r>
            <a:r>
              <a:rPr lang="en-US" sz="1300" b="1" dirty="0" smtClean="0"/>
              <a:t/>
            </a:r>
            <a:br>
              <a:rPr lang="en-US" sz="1300" b="1" dirty="0" smtClean="0"/>
            </a:br>
            <a:r>
              <a:rPr lang="en-US" sz="1300" dirty="0" smtClean="0"/>
              <a:t>Ochoa, S., &amp; Rhodes, R. (2005). Assisting Parents of Bilingual Students to Achieve Equity in Public Schools. </a:t>
            </a:r>
            <a:r>
              <a:rPr lang="en-US" sz="1300" i="1" dirty="0" smtClean="0"/>
              <a:t>Journal of 	Educational and Psychological Consultation</a:t>
            </a:r>
            <a:r>
              <a:rPr lang="en-US" sz="1300" dirty="0" smtClean="0"/>
              <a:t>, 16 (1-2), 75-94. Retrieved from ERIC database.</a:t>
            </a:r>
            <a:br>
              <a:rPr lang="en-US" sz="1300" dirty="0" smtClean="0"/>
            </a:br>
            <a:r>
              <a:rPr lang="en-US" sz="1300" dirty="0" smtClean="0"/>
              <a:t>Reese, L., Goldenberg, C., &amp; Saunders, W. (2006). Variations in Reading Achievement among Spanish-Speaking Children 	in  Different Language Programs: Explanations and Confounds. </a:t>
            </a:r>
            <a:r>
              <a:rPr lang="en-US" sz="1300" i="1" dirty="0" smtClean="0"/>
              <a:t>Elementary School Journal</a:t>
            </a:r>
            <a:r>
              <a:rPr lang="en-US" sz="1300" dirty="0" smtClean="0"/>
              <a:t>, </a:t>
            </a:r>
            <a:r>
              <a:rPr lang="en-US" sz="1300" i="1" dirty="0" smtClean="0"/>
              <a:t>106</a:t>
            </a:r>
            <a:r>
              <a:rPr lang="en-US" sz="1300" dirty="0" smtClean="0"/>
              <a:t>(4), 363-385. 	Retrieved from ERIC database. </a:t>
            </a:r>
            <a:br>
              <a:rPr lang="en-US" sz="1300" dirty="0" smtClean="0"/>
            </a:br>
            <a:r>
              <a:rPr lang="en-US" sz="1300" dirty="0" err="1" smtClean="0"/>
              <a:t>Rolstad</a:t>
            </a:r>
            <a:r>
              <a:rPr lang="en-US" sz="1300" dirty="0" smtClean="0"/>
              <a:t>, K., Mahoney, K., &amp; Glass, G. V.  (2005). The Big Picture: A Meta-Analysis of Program Effectiveness Research on 	English Language Learners. </a:t>
            </a:r>
            <a:r>
              <a:rPr lang="en-US" sz="1300" i="1" dirty="0" smtClean="0"/>
              <a:t>Educational Policy, 19, 572-594.</a:t>
            </a:r>
            <a:r>
              <a:rPr lang="en-US" sz="1300" dirty="0" smtClean="0"/>
              <a:t> </a:t>
            </a:r>
            <a:r>
              <a:rPr lang="en-US" sz="1300" dirty="0" err="1" smtClean="0"/>
              <a:t>doi</a:t>
            </a:r>
            <a:r>
              <a:rPr lang="en-US" sz="1300" dirty="0" smtClean="0"/>
              <a:t>: 10.1177/0895904805278067</a:t>
            </a:r>
            <a:r>
              <a:rPr lang="en-US" dirty="0" smtClean="0"/>
              <a:t/>
            </a:r>
            <a:br>
              <a:rPr lang="en-US" dirty="0" smtClean="0"/>
            </a:br>
            <a:r>
              <a:rPr lang="en-US" dirty="0" smtClean="0"/>
              <a:t> </a:t>
            </a:r>
            <a:br>
              <a:rPr lang="en-US" dirty="0" smtClean="0"/>
            </a:br>
            <a:endParaRPr lang="en-US" dirty="0"/>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3657600"/>
          </a:xfrm>
        </p:spPr>
        <p:txBody>
          <a:bodyPr>
            <a:normAutofit/>
          </a:bodyPr>
          <a:lstStyle/>
          <a:p>
            <a:pPr algn="l"/>
            <a:r>
              <a:rPr lang="en-US" sz="1300" dirty="0" err="1" smtClean="0"/>
              <a:t>Rossell</a:t>
            </a:r>
            <a:r>
              <a:rPr lang="en-US" sz="1300" dirty="0" smtClean="0"/>
              <a:t>, C. H., &amp; Baker, K. (1996).  The Educational Effectiveness of Bilingual Education.</a:t>
            </a:r>
            <a:r>
              <a:rPr lang="en-US" sz="1300" b="1" dirty="0" smtClean="0"/>
              <a:t>  </a:t>
            </a:r>
            <a:r>
              <a:rPr lang="en-US" sz="1300" i="1" dirty="0" smtClean="0"/>
              <a:t>Research in the Teaching 	of English, 30</a:t>
            </a:r>
            <a:r>
              <a:rPr lang="en-US" sz="1300" dirty="0" smtClean="0"/>
              <a:t>(1), 7-74.  Retrieved from Eric database. </a:t>
            </a:r>
            <a:br>
              <a:rPr lang="en-US" sz="1300" dirty="0" smtClean="0"/>
            </a:br>
            <a:r>
              <a:rPr lang="en-US" sz="1300" dirty="0" smtClean="0"/>
              <a:t>Sparks, R., Patton, J., </a:t>
            </a:r>
            <a:r>
              <a:rPr lang="en-US" sz="1300" dirty="0" err="1" smtClean="0"/>
              <a:t>Ganschow</a:t>
            </a:r>
            <a:r>
              <a:rPr lang="en-US" sz="1300" dirty="0" smtClean="0"/>
              <a:t>, L., &amp; </a:t>
            </a:r>
            <a:r>
              <a:rPr lang="en-US" sz="1300" dirty="0" err="1" smtClean="0"/>
              <a:t>Humbach</a:t>
            </a:r>
            <a:r>
              <a:rPr lang="en-US" sz="1300" dirty="0" smtClean="0"/>
              <a:t>, N. (2009). Long-Term </a:t>
            </a:r>
            <a:r>
              <a:rPr lang="en-US" sz="1300" dirty="0" err="1" smtClean="0"/>
              <a:t>Crosslinguistic</a:t>
            </a:r>
            <a:r>
              <a:rPr lang="en-US" sz="1300" dirty="0" smtClean="0"/>
              <a:t> Transfer of Skills from L1 	to L2. </a:t>
            </a:r>
            <a:r>
              <a:rPr lang="en-US" sz="1300" i="1" dirty="0" smtClean="0"/>
              <a:t>Language Learning</a:t>
            </a:r>
            <a:r>
              <a:rPr lang="en-US" sz="1300" dirty="0" smtClean="0"/>
              <a:t>, </a:t>
            </a:r>
            <a:r>
              <a:rPr lang="en-US" sz="1300" i="1" dirty="0" smtClean="0"/>
              <a:t>59</a:t>
            </a:r>
            <a:r>
              <a:rPr lang="en-US" sz="1300" dirty="0" smtClean="0"/>
              <a:t>(1), 203-243. Retrieved from ERIC database. </a:t>
            </a:r>
            <a:br>
              <a:rPr lang="en-US" sz="1300" dirty="0" smtClean="0"/>
            </a:br>
            <a:r>
              <a:rPr lang="en-US" sz="1300" dirty="0" smtClean="0"/>
              <a:t>Tong, F., Lara-</a:t>
            </a:r>
            <a:r>
              <a:rPr lang="en-US" sz="1300" dirty="0" err="1" smtClean="0"/>
              <a:t>Alecio</a:t>
            </a:r>
            <a:r>
              <a:rPr lang="en-US" sz="1300" dirty="0" smtClean="0"/>
              <a:t>, R., Irby, B., </a:t>
            </a:r>
            <a:r>
              <a:rPr lang="en-US" sz="1300" dirty="0" err="1" smtClean="0"/>
              <a:t>Mathes</a:t>
            </a:r>
            <a:r>
              <a:rPr lang="en-US" sz="1300" dirty="0" smtClean="0"/>
              <a:t>, P., &amp; Kwok, O. (2008). Accelerating Early Academic Oral English 	</a:t>
            </a:r>
            <a:r>
              <a:rPr lang="en-US" sz="1300" dirty="0" err="1" smtClean="0"/>
              <a:t>evelopment</a:t>
            </a:r>
            <a:r>
              <a:rPr lang="en-US" sz="1300" dirty="0" smtClean="0"/>
              <a:t> in Transitional Bilingual and Structured English Immersion Programs. </a:t>
            </a:r>
            <a:r>
              <a:rPr lang="en-US" sz="1300" i="1" dirty="0" smtClean="0"/>
              <a:t>American 	Educational Research, 45, 1011-1044. </a:t>
            </a:r>
            <a:r>
              <a:rPr lang="en-US" sz="1300" dirty="0" smtClean="0"/>
              <a:t/>
            </a:r>
            <a:br>
              <a:rPr lang="en-US" sz="1300" dirty="0" smtClean="0"/>
            </a:br>
            <a:r>
              <a:rPr lang="en-US" sz="1300" i="1" dirty="0" smtClean="0"/>
              <a:t>           	</a:t>
            </a:r>
            <a:r>
              <a:rPr lang="en-US" sz="1300" i="1" dirty="0" err="1" smtClean="0"/>
              <a:t>doi</a:t>
            </a:r>
            <a:r>
              <a:rPr lang="en-US" sz="1300" dirty="0" smtClean="0"/>
              <a:t>: 10.3102/0002831208320790</a:t>
            </a:r>
            <a:br>
              <a:rPr lang="en-US" sz="1300" dirty="0" smtClean="0"/>
            </a:br>
            <a:r>
              <a:rPr lang="en-US" sz="1300" dirty="0" smtClean="0"/>
              <a:t> </a:t>
            </a:r>
            <a:r>
              <a:rPr lang="en-US" sz="1300" dirty="0" err="1" smtClean="0"/>
              <a:t>Verdugo</a:t>
            </a:r>
            <a:r>
              <a:rPr lang="en-US" sz="1300" dirty="0" smtClean="0"/>
              <a:t>, R., &amp; Flores, B. (2007). </a:t>
            </a:r>
            <a:r>
              <a:rPr lang="en-US" sz="1300" b="1" dirty="0" smtClean="0"/>
              <a:t> </a:t>
            </a:r>
            <a:r>
              <a:rPr lang="en-US" sz="1300" dirty="0" smtClean="0"/>
              <a:t>English-Language Learners: Key Issues.</a:t>
            </a:r>
            <a:r>
              <a:rPr lang="en-US" sz="1300" b="1" dirty="0" smtClean="0"/>
              <a:t> </a:t>
            </a:r>
            <a:r>
              <a:rPr lang="en-US" sz="1300" i="1" dirty="0" smtClean="0"/>
              <a:t>Education and Urban Society, 39, </a:t>
            </a:r>
            <a:r>
              <a:rPr lang="en-US" sz="1300" dirty="0" smtClean="0"/>
              <a:t>167-	193. </a:t>
            </a:r>
            <a:r>
              <a:rPr lang="en-US" sz="1300" dirty="0" err="1" smtClean="0"/>
              <a:t>doi</a:t>
            </a:r>
            <a:r>
              <a:rPr lang="en-US" sz="1300" dirty="0" smtClean="0"/>
              <a:t>: 10.1177/0013124506294852</a:t>
            </a:r>
            <a:br>
              <a:rPr lang="en-US" sz="1300" dirty="0" smtClean="0"/>
            </a:br>
            <a:r>
              <a:rPr lang="en-US" sz="1300" dirty="0" smtClean="0"/>
              <a:t>Wiley, T G., &amp; Wright, W. E. (2004). Against the Undertow: Language-Minority Education Policy and Politics in 	the "Age of Accountability." </a:t>
            </a:r>
            <a:r>
              <a:rPr lang="en-US" sz="1300" i="1" dirty="0" smtClean="0"/>
              <a:t>Educational Policy, 18, 142-168</a:t>
            </a:r>
            <a:r>
              <a:rPr lang="en-US" sz="1300" dirty="0" smtClean="0"/>
              <a:t>. </a:t>
            </a:r>
            <a:r>
              <a:rPr lang="en-US" sz="1300" dirty="0" err="1" smtClean="0"/>
              <a:t>doi</a:t>
            </a:r>
            <a:r>
              <a:rPr lang="en-US" sz="1300" dirty="0" smtClean="0"/>
              <a:t>: 10.1177/0895904803260030</a:t>
            </a:r>
            <a:r>
              <a:rPr lang="en-US" b="1" dirty="0" smtClean="0"/>
              <a:t/>
            </a:r>
            <a:br>
              <a:rPr lang="en-US" b="1" dirty="0" smtClean="0"/>
            </a:br>
            <a:endParaRPr lang="en-US" dirty="0"/>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345362"/>
          </a:xfrm>
        </p:spPr>
        <p:txBody>
          <a:bodyPr>
            <a:normAutofit fontScale="90000"/>
          </a:bodyPr>
          <a:lstStyle/>
          <a:p>
            <a:pPr algn="l"/>
            <a:r>
              <a:rPr lang="en-US" sz="1300" b="1" dirty="0" smtClean="0">
                <a:latin typeface="Times New Roman" pitchFamily="18" charset="0"/>
                <a:cs typeface="Times New Roman" pitchFamily="18" charset="0"/>
              </a:rPr>
              <a:t>Appendices:</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b="1"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b="1" dirty="0" smtClean="0">
                <a:latin typeface="Times New Roman" pitchFamily="18" charset="0"/>
                <a:cs typeface="Times New Roman" pitchFamily="18" charset="0"/>
              </a:rPr>
              <a:t>Appendices A</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b="1"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b="1" dirty="0" smtClean="0">
                <a:latin typeface="Times New Roman" pitchFamily="18" charset="0"/>
                <a:cs typeface="Times New Roman" pitchFamily="18" charset="0"/>
              </a:rPr>
              <a:t>Sample Permission Letter for Action Research</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Dear Principal:</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I am a student at Brooklyn College. This Spring I am enrolled in EDU 702.22/Seminar in Applied Theory and Research, which is an Action Research course, and one of the requirements for this course is to complete a research project.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My action research project will be about Transitional Bilingual Education Programs. In order for me to conduct this research, I am seeking permission to include student(s) from PSX class X to participate in this study.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During the action research, I will ask students to participate in questionnaires, surveys, and a few informal assessments.  I will be documenting my observation and conducting very short conferences/collaborations with the classroom teacher.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I guarantee that all information will be kept confidential and no name will be mentioned in this research; no names of students or school, and I will conduct my research.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Sincerely,</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br>
              <a:rPr lang="en-US" sz="1300" dirty="0" smtClean="0">
                <a:latin typeface="Times New Roman" pitchFamily="18" charset="0"/>
                <a:cs typeface="Times New Roman" pitchFamily="18" charset="0"/>
              </a:rPr>
            </a:br>
            <a:r>
              <a:rPr lang="en-US" sz="1300" dirty="0" err="1" smtClean="0">
                <a:latin typeface="EnglishScriptEF" pitchFamily="2" charset="0"/>
                <a:cs typeface="Times New Roman" pitchFamily="18" charset="0"/>
              </a:rPr>
              <a:t>Nury</a:t>
            </a:r>
            <a:r>
              <a:rPr lang="en-US" sz="1300" dirty="0" smtClean="0">
                <a:latin typeface="EnglishScriptEF" pitchFamily="2" charset="0"/>
                <a:cs typeface="Times New Roman" pitchFamily="18" charset="0"/>
              </a:rPr>
              <a:t> Rodriguez</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I have read the above information and I have decided to allow this researcher to conduct her action research in my school PSX.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Name of Respondent:						Date: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Signature: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Name of Researcher:	</a:t>
            </a:r>
            <a:r>
              <a:rPr lang="en-US" sz="1300" dirty="0" err="1" smtClean="0">
                <a:latin typeface="Times New Roman" pitchFamily="18" charset="0"/>
                <a:cs typeface="Times New Roman" pitchFamily="18" charset="0"/>
              </a:rPr>
              <a:t>Nury</a:t>
            </a:r>
            <a:r>
              <a:rPr lang="en-US" sz="1300" dirty="0" smtClean="0">
                <a:latin typeface="Times New Roman" pitchFamily="18" charset="0"/>
                <a:cs typeface="Times New Roman" pitchFamily="18" charset="0"/>
              </a:rPr>
              <a:t> Rodriguez				Date:  	</a:t>
            </a:r>
            <a:r>
              <a:rPr lang="en-US" dirty="0" smtClean="0"/>
              <a:t>	</a:t>
            </a:r>
            <a:br>
              <a:rPr lang="en-US" dirty="0" smtClean="0"/>
            </a:br>
            <a:endParaRPr lang="en-US" dirty="0"/>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382000" cy="6400800"/>
          </a:xfrm>
        </p:spPr>
        <p:txBody>
          <a:bodyPr>
            <a:noAutofit/>
          </a:bodyPr>
          <a:lstStyle/>
          <a:p>
            <a:pPr algn="l"/>
            <a:r>
              <a:rPr lang="es-ES" sz="1200" b="1" dirty="0" err="1" smtClean="0">
                <a:latin typeface="Times New Roman" pitchFamily="18" charset="0"/>
                <a:cs typeface="Times New Roman" pitchFamily="18" charset="0"/>
              </a:rPr>
              <a:t>Appendix</a:t>
            </a:r>
            <a:r>
              <a:rPr lang="es-ES" sz="1200" b="1" dirty="0" smtClean="0">
                <a:latin typeface="Times New Roman" pitchFamily="18" charset="0"/>
                <a:cs typeface="Times New Roman" pitchFamily="18" charset="0"/>
              </a:rPr>
              <a:t> B</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s-E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b="1" dirty="0" smtClean="0">
                <a:latin typeface="Times New Roman" pitchFamily="18" charset="0"/>
                <a:cs typeface="Times New Roman" pitchFamily="18" charset="0"/>
              </a:rPr>
              <a:t>Sample Letter of Consent </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b="1" dirty="0" smtClean="0">
                <a:latin typeface="Times New Roman" pitchFamily="18" charset="0"/>
                <a:cs typeface="Times New Roman" pitchFamily="18" charset="0"/>
              </a:rPr>
              <a:t>  </a:t>
            </a:r>
            <a:r>
              <a:rPr lang="en-US" sz="1200" b="1" dirty="0" err="1" smtClean="0">
                <a:latin typeface="Times New Roman" pitchFamily="18" charset="0"/>
                <a:cs typeface="Times New Roman" pitchFamily="18" charset="0"/>
              </a:rPr>
              <a:t>Consent</a:t>
            </a:r>
            <a:r>
              <a:rPr lang="en-US" sz="1200" b="1" dirty="0" smtClean="0">
                <a:latin typeface="Times New Roman" pitchFamily="18" charset="0"/>
                <a:cs typeface="Times New Roman" pitchFamily="18" charset="0"/>
              </a:rPr>
              <a:t> to Conduct Research with a Student for Non-profit use</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Dear Parents,</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My name is </a:t>
            </a:r>
            <a:r>
              <a:rPr lang="en-US" sz="1200" u="sng" dirty="0" err="1" smtClean="0">
                <a:latin typeface="Times New Roman" pitchFamily="18" charset="0"/>
                <a:cs typeface="Times New Roman" pitchFamily="18" charset="0"/>
              </a:rPr>
              <a:t>Nury</a:t>
            </a:r>
            <a:r>
              <a:rPr lang="en-US" sz="1200" u="sng" dirty="0" smtClean="0">
                <a:latin typeface="Times New Roman" pitchFamily="18" charset="0"/>
                <a:cs typeface="Times New Roman" pitchFamily="18" charset="0"/>
              </a:rPr>
              <a:t> Rodriguez</a:t>
            </a:r>
            <a:r>
              <a:rPr lang="en-US" sz="1200" dirty="0" smtClean="0">
                <a:latin typeface="Times New Roman" pitchFamily="18" charset="0"/>
                <a:cs typeface="Times New Roman" pitchFamily="18" charset="0"/>
              </a:rPr>
              <a:t> and I am currently attending Brooklyn College.</a:t>
            </a:r>
            <a:r>
              <a:rPr lang="en-US" sz="1200" b="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One of the requirements for this course is to complete a research project in a classroom setting about English language learners. I am requesting your permission to do this project in your child’s classroom.  All participant names and identity will be confidential.</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Name of Student:_____________________________________________</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School: _____________________________________ Class: _______________</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I,_______________________________, hereby consent the participation in this project,</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(Parent or Guardian’s Name)</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and also grant to </a:t>
            </a:r>
            <a:r>
              <a:rPr lang="en-US" sz="1200" u="sng" dirty="0" err="1" smtClean="0">
                <a:latin typeface="Times New Roman" pitchFamily="18" charset="0"/>
                <a:cs typeface="Times New Roman" pitchFamily="18" charset="0"/>
              </a:rPr>
              <a:t>Nury</a:t>
            </a:r>
            <a:r>
              <a:rPr lang="en-US" sz="1200" u="sng" dirty="0" smtClean="0">
                <a:latin typeface="Times New Roman" pitchFamily="18" charset="0"/>
                <a:cs typeface="Times New Roman" pitchFamily="18" charset="0"/>
              </a:rPr>
              <a:t> Rodriguez</a:t>
            </a:r>
            <a:r>
              <a:rPr lang="en-US" sz="1200" dirty="0" smtClean="0">
                <a:latin typeface="Times New Roman" pitchFamily="18" charset="0"/>
                <a:cs typeface="Times New Roman" pitchFamily="18" charset="0"/>
              </a:rPr>
              <a:t> the right to use the data collected by this research for non-profit purposes.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______________________________________	_____________________</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(Signature of Parent/Guardian				Date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b="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b="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I thank you for your support and participation in this project.</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Sincerely,</a:t>
            </a:r>
            <a:br>
              <a:rPr lang="en-US" sz="1200" dirty="0" smtClean="0">
                <a:latin typeface="Times New Roman" pitchFamily="18" charset="0"/>
                <a:cs typeface="Times New Roman" pitchFamily="18" charset="0"/>
              </a:rPr>
            </a:br>
            <a:r>
              <a:rPr lang="es-ES" sz="1200" dirty="0" smtClean="0">
                <a:latin typeface="Times New Roman" pitchFamily="18" charset="0"/>
                <a:cs typeface="Times New Roman" pitchFamily="18" charset="0"/>
              </a:rPr>
              <a:t>Nury Rodriguez</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839200" cy="6400800"/>
          </a:xfrm>
        </p:spPr>
        <p:txBody>
          <a:bodyPr>
            <a:normAutofit fontScale="90000"/>
          </a:bodyPr>
          <a:lstStyle/>
          <a:p>
            <a:pPr algn="l"/>
            <a:r>
              <a:rPr lang="en-US" sz="1300" b="1" dirty="0" smtClean="0">
                <a:latin typeface="Times New Roman" pitchFamily="18" charset="0"/>
                <a:cs typeface="Times New Roman" pitchFamily="18" charset="0"/>
              </a:rPr>
              <a:t>Appendix C</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br>
              <a:rPr lang="en-US" sz="1300" dirty="0" smtClean="0">
                <a:latin typeface="Times New Roman" pitchFamily="18" charset="0"/>
                <a:cs typeface="Times New Roman" pitchFamily="18" charset="0"/>
              </a:rPr>
            </a:br>
            <a:r>
              <a:rPr lang="en-US" sz="1300" b="1" dirty="0" smtClean="0">
                <a:latin typeface="Times New Roman" pitchFamily="18" charset="0"/>
                <a:cs typeface="Times New Roman" pitchFamily="18" charset="0"/>
              </a:rPr>
              <a:t>Sample letter of consent to parents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b="1" dirty="0" smtClean="0">
                <a:latin typeface="Times New Roman" pitchFamily="18" charset="0"/>
                <a:cs typeface="Times New Roman" pitchFamily="18" charset="0"/>
              </a:rPr>
              <a:t>Consentimiento Para una Indagación Académica en la Sala de Clase   Para el use no Lucrativo</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Estimados padres,</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Mi nombre es </a:t>
            </a:r>
            <a:r>
              <a:rPr lang="es-ES" sz="1300" u="sng" dirty="0" smtClean="0">
                <a:latin typeface="Times New Roman" pitchFamily="18" charset="0"/>
                <a:cs typeface="Times New Roman" pitchFamily="18" charset="0"/>
              </a:rPr>
              <a:t>Nury Rodriguez</a:t>
            </a:r>
            <a:r>
              <a:rPr lang="es-ES" sz="1300" dirty="0" smtClean="0">
                <a:latin typeface="Times New Roman" pitchFamily="18" charset="0"/>
                <a:cs typeface="Times New Roman" pitchFamily="18" charset="0"/>
              </a:rPr>
              <a:t>, y soy una estudiante en la universidad de Brooklyn </a:t>
            </a:r>
            <a:r>
              <a:rPr lang="es-ES" sz="1300" dirty="0" err="1" smtClean="0">
                <a:latin typeface="Times New Roman" pitchFamily="18" charset="0"/>
                <a:cs typeface="Times New Roman" pitchFamily="18" charset="0"/>
              </a:rPr>
              <a:t>College</a:t>
            </a:r>
            <a:r>
              <a:rPr lang="es-ES" sz="1300" dirty="0" smtClean="0">
                <a:latin typeface="Times New Roman" pitchFamily="18" charset="0"/>
                <a:cs typeface="Times New Roman" pitchFamily="18" charset="0"/>
              </a:rPr>
              <a:t>. Para un proyecto de la universidad yo necesito conducir una indagación acerca de niños que están aprendiendo inglés como segundo idioma en una clase bilingüe. Les pido su consentimiento para conducir este proyecto en la clase de su hijo/hija.  Todos los nombres e identidad de los participantes se mantendrán estrictamente confidenciales.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Nombre de estudiante_____________________________________________</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Escuela_____________________________________ Clase:_______________</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b="1" dirty="0" smtClean="0">
                <a:latin typeface="Times New Roman" pitchFamily="18" charset="0"/>
                <a:cs typeface="Times New Roman" pitchFamily="18" charset="0"/>
              </a:rPr>
              <a:t> </a:t>
            </a:r>
            <a:r>
              <a:rPr lang="es-ES" sz="1300" dirty="0" smtClean="0">
                <a:latin typeface="Times New Roman" pitchFamily="18" charset="0"/>
                <a:cs typeface="Times New Roman" pitchFamily="18" charset="0"/>
              </a:rPr>
              <a:t>Yo_____________________________, consiento por este medio a la participación en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Nombre del padre/del guarda</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esta indagación académica. También concedo a, </a:t>
            </a:r>
            <a:r>
              <a:rPr lang="es-ES" sz="1300" u="sng" dirty="0" smtClean="0">
                <a:latin typeface="Times New Roman" pitchFamily="18" charset="0"/>
                <a:cs typeface="Times New Roman" pitchFamily="18" charset="0"/>
              </a:rPr>
              <a:t>Nury Rodriguez</a:t>
            </a:r>
            <a:r>
              <a:rPr lang="es-ES" sz="1300" dirty="0" smtClean="0">
                <a:latin typeface="Times New Roman" pitchFamily="18" charset="0"/>
                <a:cs typeface="Times New Roman" pitchFamily="18" charset="0"/>
              </a:rPr>
              <a:t>, el derecho de colectar, y utilizar y reutilizar datos de la investigación académica para los propósitos no lucrativos</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______________________________________	_____________________</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Firma del padre/del guarda        		Fecha                          </a:t>
            </a:r>
            <a:r>
              <a:rPr lang="en-US" dirty="0" smtClean="0"/>
              <a:t/>
            </a:r>
            <a:br>
              <a:rPr lang="en-US" dirty="0" smtClean="0"/>
            </a:br>
            <a:r>
              <a:rPr lang="es-ES" b="1" dirty="0" smtClean="0"/>
              <a:t> </a:t>
            </a:r>
            <a:br>
              <a:rPr lang="es-ES" b="1" dirty="0" smtClean="0"/>
            </a:br>
            <a:r>
              <a:rPr lang="es-ES" sz="1300" dirty="0" smtClean="0">
                <a:latin typeface="Times New Roman" pitchFamily="18" charset="0"/>
                <a:cs typeface="Times New Roman" pitchFamily="18" charset="0"/>
              </a:rPr>
              <a:t>Les agradezco por su soporte y participación en ente proyecto.</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Sinceramente,</a:t>
            </a:r>
            <a:r>
              <a:rPr lang="en-US" sz="1300" dirty="0" smtClean="0">
                <a:latin typeface="Times New Roman" pitchFamily="18" charset="0"/>
                <a:cs typeface="Times New Roman" pitchFamily="18" charset="0"/>
              </a:rPr>
              <a:t/>
            </a:r>
            <a:br>
              <a:rPr lang="en-US" sz="1300" dirty="0" smtClean="0">
                <a:latin typeface="Times New Roman" pitchFamily="18" charset="0"/>
                <a:cs typeface="Times New Roman" pitchFamily="18" charset="0"/>
              </a:rPr>
            </a:br>
            <a:r>
              <a:rPr lang="es-ES" sz="1300" dirty="0" smtClean="0">
                <a:latin typeface="Times New Roman" pitchFamily="18" charset="0"/>
                <a:cs typeface="Times New Roman" pitchFamily="18" charset="0"/>
              </a:rPr>
              <a:t>Ms. Nury Rodriguez</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52400" y="0"/>
          <a:ext cx="8991600" cy="5943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15</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219201"/>
          </a:xfrm>
        </p:spPr>
        <p:txBody>
          <a:bodyPr>
            <a:normAutofit fontScale="90000"/>
          </a:bodyPr>
          <a:lstStyle/>
          <a:p>
            <a:r>
              <a:rPr lang="en-US" sz="3600" b="1" dirty="0">
                <a:latin typeface="Times New Roman" pitchFamily="18" charset="0"/>
                <a:cs typeface="Times New Roman" pitchFamily="18" charset="0"/>
              </a:rPr>
              <a:t>Table of Contents</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normAutofit fontScale="92500" lnSpcReduction="10000"/>
          </a:bodyPr>
          <a:lstStyle/>
          <a:p>
            <a:fld id="{E9AE4257-F89F-4AE2-95B2-0BA4833C98F5}" type="slidenum">
              <a:rPr lang="en-US" smtClean="0"/>
              <a:pPr/>
              <a:t>2</a:t>
            </a:fld>
            <a:endParaRPr lang="en-US"/>
          </a:p>
        </p:txBody>
      </p:sp>
      <p:sp>
        <p:nvSpPr>
          <p:cNvPr id="8" name="Rectangle 7"/>
          <p:cNvSpPr/>
          <p:nvPr/>
        </p:nvSpPr>
        <p:spPr>
          <a:xfrm>
            <a:off x="1905000" y="1066800"/>
            <a:ext cx="4267200" cy="4524315"/>
          </a:xfrm>
          <a:prstGeom prst="rect">
            <a:avLst/>
          </a:prstGeom>
        </p:spPr>
        <p:txBody>
          <a:bodyPr wrap="square">
            <a:spAutoFit/>
          </a:bodyPr>
          <a:lstStyle/>
          <a:p>
            <a:r>
              <a:rPr lang="en-US" sz="2400" dirty="0" smtClean="0">
                <a:latin typeface="Times" charset="0"/>
              </a:rPr>
              <a:t>Introduction</a:t>
            </a:r>
          </a:p>
          <a:p>
            <a:r>
              <a:rPr lang="en-US" sz="2400" dirty="0" smtClean="0">
                <a:latin typeface="Times" charset="0"/>
              </a:rPr>
              <a:t>	• Statement of Problem	• Literature Review</a:t>
            </a:r>
          </a:p>
          <a:p>
            <a:r>
              <a:rPr lang="en-US" sz="2400" dirty="0" smtClean="0">
                <a:latin typeface="Times" charset="0"/>
              </a:rPr>
              <a:t>	• Research Hypothesis</a:t>
            </a:r>
          </a:p>
          <a:p>
            <a:r>
              <a:rPr lang="en-US" sz="2400" dirty="0" smtClean="0">
                <a:latin typeface="Times" charset="0"/>
              </a:rPr>
              <a:t>Methods</a:t>
            </a:r>
          </a:p>
          <a:p>
            <a:r>
              <a:rPr lang="en-US" sz="2400" dirty="0" smtClean="0">
                <a:latin typeface="Times" charset="0"/>
              </a:rPr>
              <a:t>	• Participants</a:t>
            </a:r>
          </a:p>
          <a:p>
            <a:r>
              <a:rPr lang="en-US" sz="2400" dirty="0" smtClean="0">
                <a:latin typeface="Times" charset="0"/>
              </a:rPr>
              <a:t>	• Instruments</a:t>
            </a:r>
          </a:p>
          <a:p>
            <a:endParaRPr lang="en-US" sz="2400" dirty="0" smtClean="0">
              <a:latin typeface="Times" charset="0"/>
            </a:endParaRPr>
          </a:p>
          <a:p>
            <a:r>
              <a:rPr lang="en-US" sz="2400" dirty="0" smtClean="0">
                <a:latin typeface="Times" charset="0"/>
              </a:rPr>
              <a:t>References</a:t>
            </a:r>
          </a:p>
          <a:p>
            <a:r>
              <a:rPr lang="en-US" sz="2400" dirty="0" smtClean="0">
                <a:latin typeface="Times" charset="0"/>
              </a:rPr>
              <a:t>Appendices                </a:t>
            </a:r>
          </a:p>
          <a:p>
            <a:endParaRPr lang="en-US" sz="1600" dirty="0" smtClean="0">
              <a:latin typeface="Times" charset="0"/>
            </a:endParaRPr>
          </a:p>
          <a:p>
            <a:endParaRPr lang="en-US" sz="1600" dirty="0" smtClean="0">
              <a:latin typeface="Times" charset="0"/>
            </a:endParaRPr>
          </a:p>
          <a:p>
            <a:r>
              <a:rPr lang="en-US" sz="1600" dirty="0" smtClean="0">
                <a:latin typeface="Times" charset="0"/>
              </a:rPr>
              <a:t>	</a:t>
            </a:r>
            <a:endParaRPr lang="en-US" sz="1600" dirty="0">
              <a:latin typeface="Times" charset="0"/>
            </a:endParaRPr>
          </a:p>
        </p:txBody>
      </p:sp>
      <p:sp>
        <p:nvSpPr>
          <p:cNvPr id="11" name="Rectangle 10"/>
          <p:cNvSpPr/>
          <p:nvPr/>
        </p:nvSpPr>
        <p:spPr>
          <a:xfrm>
            <a:off x="6400800" y="1447800"/>
            <a:ext cx="1920398" cy="3785652"/>
          </a:xfrm>
          <a:prstGeom prst="rect">
            <a:avLst/>
          </a:prstGeom>
        </p:spPr>
        <p:txBody>
          <a:bodyPr wrap="square">
            <a:spAutoFit/>
          </a:bodyPr>
          <a:lstStyle/>
          <a:p>
            <a:r>
              <a:rPr lang="en-US" sz="2400" dirty="0" smtClean="0"/>
              <a:t>(Slide 3)</a:t>
            </a:r>
          </a:p>
          <a:p>
            <a:r>
              <a:rPr lang="en-US" sz="2400" dirty="0" smtClean="0"/>
              <a:t>(Slide 4-5)</a:t>
            </a:r>
          </a:p>
          <a:p>
            <a:r>
              <a:rPr lang="en-US" sz="2400" dirty="0" smtClean="0"/>
              <a:t>(</a:t>
            </a:r>
            <a:r>
              <a:rPr lang="en-US" sz="2400" dirty="0" smtClean="0">
                <a:latin typeface="Times New Roman" pitchFamily="18" charset="0"/>
                <a:cs typeface="Times New Roman" pitchFamily="18" charset="0"/>
              </a:rPr>
              <a:t>Slide 6</a:t>
            </a:r>
            <a:r>
              <a:rPr lang="en-US" sz="2400" dirty="0" smtClean="0"/>
              <a:t>)</a:t>
            </a:r>
          </a:p>
          <a:p>
            <a:endParaRPr lang="en-US" sz="2400" dirty="0" smtClean="0"/>
          </a:p>
          <a:p>
            <a:r>
              <a:rPr lang="en-US" sz="2400" dirty="0" smtClean="0"/>
              <a:t>(Slide 7)</a:t>
            </a:r>
          </a:p>
          <a:p>
            <a:r>
              <a:rPr lang="en-US" sz="2400" dirty="0" smtClean="0"/>
              <a:t>(Slide 8)</a:t>
            </a:r>
          </a:p>
          <a:p>
            <a:endParaRPr lang="en-US" sz="2400" dirty="0" smtClean="0"/>
          </a:p>
          <a:p>
            <a:r>
              <a:rPr lang="en-US" sz="2400" dirty="0" smtClean="0"/>
              <a:t>(</a:t>
            </a:r>
            <a:r>
              <a:rPr lang="en-US" sz="2400" dirty="0" smtClean="0"/>
              <a:t>Slide 9-11)</a:t>
            </a:r>
            <a:endParaRPr lang="en-US" sz="2400" dirty="0" smtClean="0"/>
          </a:p>
          <a:p>
            <a:r>
              <a:rPr lang="en-US" sz="2400" dirty="0" smtClean="0"/>
              <a:t>(</a:t>
            </a:r>
            <a:r>
              <a:rPr lang="en-US" sz="2400" dirty="0" smtClean="0"/>
              <a:t>Slide12-14)</a:t>
            </a: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990600"/>
            <a:ext cx="7239000" cy="3733800"/>
          </a:xfrm>
        </p:spPr>
        <p:txBody>
          <a:bodyPr>
            <a:noAutofit/>
          </a:bodyPr>
          <a:lstStyle/>
          <a:p>
            <a:r>
              <a:rPr lang="en-US" sz="2000" dirty="0" smtClean="0">
                <a:latin typeface="Times New Roman" pitchFamily="18" charset="0"/>
                <a:cs typeface="Times New Roman" pitchFamily="18" charset="0"/>
              </a:rPr>
              <a:t>Some English language learners in a bilingual education setting show low academic achievement. In a transitional bilingual education program, some teachers are only allowed a minimal amount of  instructional time spent using students’ native language. Therefore, it is a challenge for teachers to teach in this bilingual education setting, for ELLs have different levels of primary language and English language proficiency. Is there a positive relationship between the L1 and L2 reading development? Why do some students succeed in a bilingual education program? Why do some students do not succeed in a bilingual education program? Is a transitional bilingual education setting the best way to teach English language learners?  </a:t>
            </a:r>
          </a:p>
          <a:p>
            <a:pPr algn="l"/>
            <a:endParaRPr lang="en-US" sz="2400" dirty="0">
              <a:solidFill>
                <a:schemeClr val="tx1"/>
              </a:solidFill>
            </a:endParaRPr>
          </a:p>
        </p:txBody>
      </p:sp>
      <p:sp>
        <p:nvSpPr>
          <p:cNvPr id="8" name="Slide Number Placeholder 7"/>
          <p:cNvSpPr>
            <a:spLocks noGrp="1"/>
          </p:cNvSpPr>
          <p:nvPr>
            <p:ph type="sldNum" sz="quarter" idx="12"/>
          </p:nvPr>
        </p:nvSpPr>
        <p:spPr/>
        <p:txBody>
          <a:bodyPr>
            <a:normAutofit fontScale="92500" lnSpcReduction="10000"/>
          </a:bodyPr>
          <a:lstStyle/>
          <a:p>
            <a:fld id="{E9AE4257-F89F-4AE2-95B2-0BA4833C98F5}" type="slidenum">
              <a:rPr lang="en-US" smtClean="0"/>
              <a:pPr/>
              <a:t>3</a:t>
            </a:fld>
            <a:endParaRPr lang="en-US"/>
          </a:p>
        </p:txBody>
      </p:sp>
      <p:sp>
        <p:nvSpPr>
          <p:cNvPr id="4" name="Content Placeholder 2"/>
          <p:cNvSpPr txBox="1">
            <a:spLocks/>
          </p:cNvSpPr>
          <p:nvPr/>
        </p:nvSpPr>
        <p:spPr>
          <a:xfrm>
            <a:off x="3505200" y="4495800"/>
            <a:ext cx="1600200" cy="17827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6096000" y="4419600"/>
            <a:ext cx="2514600" cy="1981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Rectangle 8"/>
          <p:cNvSpPr/>
          <p:nvPr/>
        </p:nvSpPr>
        <p:spPr>
          <a:xfrm>
            <a:off x="2057400" y="152400"/>
            <a:ext cx="4572000" cy="584775"/>
          </a:xfrm>
          <a:prstGeom prst="rect">
            <a:avLst/>
          </a:prstGeom>
        </p:spPr>
        <p:txBody>
          <a:bodyPr>
            <a:spAutoFit/>
          </a:bodyPr>
          <a:lstStyle/>
          <a:p>
            <a:pPr marL="166688" lvl="0" indent="-166688"/>
            <a:r>
              <a:rPr lang="en-US" sz="3200" u="sng" dirty="0" smtClean="0">
                <a:latin typeface="Times New Roman" pitchFamily="18" charset="0"/>
                <a:cs typeface="Times New Roman" pitchFamily="18" charset="0"/>
              </a:rPr>
              <a:t>Statement of the Problem</a:t>
            </a:r>
          </a:p>
        </p:txBody>
      </p:sp>
      <p:pic>
        <p:nvPicPr>
          <p:cNvPr id="7" name="Picture 9"/>
          <p:cNvPicPr>
            <a:picLocks noChangeAspect="1" noChangeArrowheads="1"/>
          </p:cNvPicPr>
          <p:nvPr/>
        </p:nvPicPr>
        <p:blipFill>
          <a:blip r:embed="rId4" cstate="print"/>
          <a:srcRect/>
          <a:stretch>
            <a:fillRect/>
          </a:stretch>
        </p:blipFill>
        <p:spPr bwMode="auto">
          <a:xfrm>
            <a:off x="6096000" y="4876800"/>
            <a:ext cx="2590800" cy="1727963"/>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04800"/>
            <a:ext cx="5681265" cy="685800"/>
          </a:xfrm>
        </p:spPr>
        <p:txBody>
          <a:bodyPr>
            <a:normAutofit fontScale="90000"/>
          </a:bodyPr>
          <a:lstStyle/>
          <a:p>
            <a:r>
              <a:rPr lang="en-US" sz="3100" b="1" u="sng" dirty="0" smtClean="0">
                <a:latin typeface="Times New Roman" pitchFamily="18" charset="0"/>
                <a:cs typeface="Times New Roman" pitchFamily="18" charset="0"/>
              </a:rPr>
              <a:t>Review of Related Literature</a:t>
            </a:r>
            <a:r>
              <a:rPr lang="en-US" sz="3200" b="1" u="sng" dirty="0" smtClean="0">
                <a:latin typeface="Times New Roman" pitchFamily="18" charset="0"/>
                <a:cs typeface="Times New Roman" pitchFamily="18" charset="0"/>
              </a:rPr>
              <a:t/>
            </a:r>
            <a:br>
              <a:rPr lang="en-US" sz="3200" b="1" u="sng" dirty="0" smtClean="0">
                <a:latin typeface="Times New Roman" pitchFamily="18" charset="0"/>
                <a:cs typeface="Times New Roman" pitchFamily="18" charset="0"/>
              </a:rPr>
            </a:br>
            <a:endParaRPr lang="en-US" sz="2400" dirty="0"/>
          </a:p>
        </p:txBody>
      </p:sp>
      <p:graphicFrame>
        <p:nvGraphicFramePr>
          <p:cNvPr id="5" name="Content Placeholder 4"/>
          <p:cNvGraphicFramePr>
            <a:graphicFrameLocks noGrp="1"/>
          </p:cNvGraphicFramePr>
          <p:nvPr>
            <p:ph idx="1"/>
          </p:nvPr>
        </p:nvGraphicFramePr>
        <p:xfrm>
          <a:off x="152400" y="1143000"/>
          <a:ext cx="8610600" cy="5711800"/>
        </p:xfrm>
        <a:graphic>
          <a:graphicData uri="http://schemas.openxmlformats.org/drawingml/2006/table">
            <a:tbl>
              <a:tblPr firstRow="1" bandRow="1">
                <a:tableStyleId>{5C22544A-7EE6-4342-B048-85BDC9FD1C3A}</a:tableStyleId>
              </a:tblPr>
              <a:tblGrid>
                <a:gridCol w="4676447"/>
                <a:gridCol w="3934153"/>
              </a:tblGrid>
              <a:tr h="358687">
                <a:tc>
                  <a:txBody>
                    <a:bodyPr/>
                    <a:lstStyle/>
                    <a:p>
                      <a:pPr algn="ctr"/>
                      <a:r>
                        <a:rPr lang="en-US" dirty="0" smtClean="0">
                          <a:solidFill>
                            <a:schemeClr val="bg1"/>
                          </a:solidFill>
                        </a:rPr>
                        <a:t>Pro</a:t>
                      </a:r>
                      <a:endParaRPr lang="en-US" dirty="0">
                        <a:solidFill>
                          <a:schemeClr val="bg1"/>
                        </a:solidFill>
                      </a:endParaRPr>
                    </a:p>
                  </a:txBody>
                  <a:tcPr/>
                </a:tc>
                <a:tc>
                  <a:txBody>
                    <a:bodyPr/>
                    <a:lstStyle/>
                    <a:p>
                      <a:pPr algn="ctr"/>
                      <a:r>
                        <a:rPr lang="en-US" dirty="0" smtClean="0">
                          <a:solidFill>
                            <a:schemeClr val="bg1"/>
                          </a:solidFill>
                        </a:rPr>
                        <a:t>Con</a:t>
                      </a:r>
                      <a:endParaRPr lang="en-US" dirty="0">
                        <a:solidFill>
                          <a:schemeClr val="bg1"/>
                        </a:solidFill>
                      </a:endParaRPr>
                    </a:p>
                  </a:txBody>
                  <a:tcPr/>
                </a:tc>
              </a:tr>
              <a:tr h="807046">
                <a:tc>
                  <a:txBody>
                    <a:bodyPr/>
                    <a:lstStyle/>
                    <a:p>
                      <a:pPr>
                        <a:buFont typeface="Wingdings" pitchFamily="2" charset="2"/>
                        <a:buChar char="Ø"/>
                      </a:pPr>
                      <a:r>
                        <a:rPr lang="en-US" sz="1600" dirty="0" smtClean="0">
                          <a:latin typeface="Times New Roman" pitchFamily="18" charset="0"/>
                          <a:cs typeface="Times New Roman" pitchFamily="18" charset="0"/>
                        </a:rPr>
                        <a:t>Jim Cummins Interdependence Principle suggests that L1 can facilitate the learning of L2 (as cited in Sparks, 2009, p. 205).</a:t>
                      </a:r>
                      <a:r>
                        <a:rPr lang="en-US" sz="1600" u="sng" dirty="0" smtClean="0">
                          <a:latin typeface="Times New Roman" pitchFamily="18" charset="0"/>
                          <a:cs typeface="Times New Roman" pitchFamily="18" charset="0"/>
                        </a:rPr>
                        <a:t> </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dirty="0" smtClean="0">
                          <a:latin typeface="Times New Roman" pitchFamily="18" charset="0"/>
                          <a:cs typeface="Times New Roman" pitchFamily="18" charset="0"/>
                        </a:rPr>
                        <a:t>Keith Baker (1998) claims that the structured English immersion program is  the best method to teach ELLs. </a:t>
                      </a:r>
                      <a:endParaRPr lang="en-US" sz="1600" dirty="0"/>
                    </a:p>
                  </a:txBody>
                  <a:tcPr/>
                </a:tc>
              </a:tr>
              <a:tr h="1763546">
                <a:tc>
                  <a:txBody>
                    <a:bodyPr/>
                    <a:lstStyle/>
                    <a:p>
                      <a:pPr>
                        <a:buFont typeface="Wingdings" pitchFamily="2" charset="2"/>
                        <a:buChar char="Ø"/>
                      </a:pPr>
                      <a:r>
                        <a:rPr lang="en-US" sz="1600" kern="1200" dirty="0" smtClean="0">
                          <a:solidFill>
                            <a:schemeClr val="dk1"/>
                          </a:solidFill>
                          <a:latin typeface="+mn-lt"/>
                          <a:ea typeface="+mn-ea"/>
                          <a:cs typeface="+mn-cs"/>
                        </a:rPr>
                        <a:t>Cummins (1984) made a distinction between Basic Interpersonal Skills (BICS), and Cognitive Academic Language Proficiency (CALP) (as cited in Coleman &amp; Goldenberg, 2009). He</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 argues that it takes one to two years for second language learners to acquire BICS, and five years of target language exposure to develop CALP (as cited in, Garcia &amp; C. Baker, 2007).</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dirty="0" smtClean="0">
                          <a:latin typeface="Times New Roman" pitchFamily="18" charset="0"/>
                          <a:cs typeface="Times New Roman" pitchFamily="18" charset="0"/>
                        </a:rPr>
                        <a:t>Structured English Immersion programs “mainstream their students in two to three  years, compared to the five to eight years called for by a full bilingual education program” (Baker, 1998, p. 202).</a:t>
                      </a:r>
                      <a:r>
                        <a:rPr lang="en-US" sz="1600" u="sng" dirty="0" smtClean="0">
                          <a:latin typeface="Times New Roman" pitchFamily="18" charset="0"/>
                          <a:cs typeface="Times New Roman" pitchFamily="18" charset="0"/>
                        </a:rPr>
                        <a:t> </a:t>
                      </a:r>
                      <a:endParaRPr lang="en-US" sz="1600" dirty="0"/>
                    </a:p>
                  </a:txBody>
                  <a:tcPr/>
                </a:tc>
              </a:tr>
              <a:tr h="2480920">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kern="1200" dirty="0" smtClean="0">
                          <a:solidFill>
                            <a:schemeClr val="dk1"/>
                          </a:solidFill>
                          <a:latin typeface="+mn-lt"/>
                          <a:ea typeface="+mn-ea"/>
                          <a:cs typeface="+mn-cs"/>
                        </a:rPr>
                        <a:t>Cummins’ (1979) Interdependence Hypothesis asserts that the “development of competence in a second language is partially a function of the type of competence already developed in the first language at the time when intensive exposure to the second language begins” (as cited in </a:t>
                      </a:r>
                      <a:r>
                        <a:rPr lang="en-US" sz="1600" kern="1200" dirty="0" err="1" smtClean="0">
                          <a:solidFill>
                            <a:schemeClr val="dk1"/>
                          </a:solidFill>
                          <a:latin typeface="+mn-lt"/>
                          <a:ea typeface="+mn-ea"/>
                          <a:cs typeface="+mn-cs"/>
                        </a:rPr>
                        <a:t>Lenters</a:t>
                      </a:r>
                      <a:r>
                        <a:rPr lang="en-US" sz="1600" kern="1200" dirty="0" smtClean="0">
                          <a:solidFill>
                            <a:schemeClr val="dk1"/>
                          </a:solidFill>
                          <a:latin typeface="+mn-lt"/>
                          <a:ea typeface="+mn-ea"/>
                          <a:cs typeface="+mn-cs"/>
                        </a:rPr>
                        <a:t>, 2004, p. 329).  </a:t>
                      </a:r>
                      <a:endParaRPr lang="en-US" sz="1400" dirty="0" smtClean="0"/>
                    </a:p>
                    <a:p>
                      <a:pPr>
                        <a:buFont typeface="Wingdings" pitchFamily="2" charset="2"/>
                        <a:buChar char="Ø"/>
                      </a:pPr>
                      <a:r>
                        <a:rPr lang="en-US" sz="1600" kern="1200" dirty="0" smtClean="0">
                          <a:solidFill>
                            <a:schemeClr val="dk1"/>
                          </a:solidFill>
                          <a:latin typeface="+mn-lt"/>
                          <a:ea typeface="+mn-ea"/>
                          <a:cs typeface="+mn-cs"/>
                        </a:rPr>
                        <a:t>The</a:t>
                      </a:r>
                      <a:r>
                        <a:rPr lang="en-US" sz="1600" kern="1200" baseline="0" dirty="0" smtClean="0">
                          <a:solidFill>
                            <a:schemeClr val="dk1"/>
                          </a:solidFill>
                          <a:latin typeface="+mn-lt"/>
                          <a:ea typeface="+mn-ea"/>
                          <a:cs typeface="+mn-cs"/>
                        </a:rPr>
                        <a:t> Threshold Hypothesis suggests that the level of proficiency in L2 is dependent on the level of competence in L1 </a:t>
                      </a:r>
                      <a:r>
                        <a:rPr lang="en-US" sz="1600" kern="1200" dirty="0" smtClean="0">
                          <a:solidFill>
                            <a:schemeClr val="dk1"/>
                          </a:solidFill>
                          <a:latin typeface="+mn-lt"/>
                          <a:ea typeface="+mn-ea"/>
                          <a:cs typeface="+mn-cs"/>
                        </a:rPr>
                        <a:t>(C. Baker, 2006). </a:t>
                      </a:r>
                      <a:endParaRPr lang="en-US" sz="1600" dirty="0"/>
                    </a:p>
                  </a:txBody>
                  <a:tcPr/>
                </a:tc>
                <a:tc>
                  <a:txBody>
                    <a:bodyPr/>
                    <a:lstStyle/>
                    <a:p>
                      <a:pPr>
                        <a:buFont typeface="Wingdings" pitchFamily="2" charset="2"/>
                        <a:buChar char="Ø"/>
                      </a:pPr>
                      <a:r>
                        <a:rPr lang="en-US" sz="1600" dirty="0" smtClean="0">
                          <a:latin typeface="Times New Roman" pitchFamily="18" charset="0"/>
                          <a:cs typeface="Times New Roman" pitchFamily="18" charset="0"/>
                        </a:rPr>
                        <a:t>The Threshold Hypothesis resorts</a:t>
                      </a:r>
                      <a:r>
                        <a:rPr lang="en-US" sz="1600" baseline="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to the use of “semi-</a:t>
                      </a:r>
                      <a:r>
                        <a:rPr lang="en-US" sz="1600" dirty="0" err="1" smtClean="0">
                          <a:latin typeface="Times New Roman" pitchFamily="18" charset="0"/>
                          <a:cs typeface="Times New Roman" pitchFamily="18" charset="0"/>
                        </a:rPr>
                        <a:t>lingualism</a:t>
                      </a:r>
                      <a:r>
                        <a:rPr lang="en-US" sz="1600" dirty="0" smtClean="0">
                          <a:latin typeface="Times New Roman" pitchFamily="18" charset="0"/>
                          <a:cs typeface="Times New Roman" pitchFamily="18" charset="0"/>
                        </a:rPr>
                        <a:t>” or “limited bilingualism”  as the reason for children’s low academic achievement (</a:t>
                      </a:r>
                      <a:r>
                        <a:rPr lang="en-US" sz="1600" dirty="0" err="1" smtClean="0">
                          <a:latin typeface="Times New Roman" pitchFamily="18" charset="0"/>
                          <a:cs typeface="Times New Roman" pitchFamily="18" charset="0"/>
                        </a:rPr>
                        <a:t>Macswan</a:t>
                      </a:r>
                      <a:r>
                        <a:rPr lang="en-US" sz="1600" dirty="0" smtClean="0">
                          <a:latin typeface="Times New Roman" pitchFamily="18" charset="0"/>
                          <a:cs typeface="Times New Roman" pitchFamily="18" charset="0"/>
                        </a:rPr>
                        <a:t>, 2009, </a:t>
                      </a:r>
                      <a:r>
                        <a:rPr lang="en-US" sz="1550" dirty="0" err="1" smtClean="0">
                          <a:latin typeface="Times New Roman" pitchFamily="18" charset="0"/>
                          <a:cs typeface="Times New Roman" pitchFamily="18" charset="0"/>
                        </a:rPr>
                        <a:t>para</a:t>
                      </a:r>
                      <a:r>
                        <a:rPr lang="en-US" sz="1550" dirty="0" smtClean="0">
                          <a:latin typeface="Times New Roman" pitchFamily="18" charset="0"/>
                          <a:cs typeface="Times New Roman" pitchFamily="18" charset="0"/>
                        </a:rPr>
                        <a:t>. 8).</a:t>
                      </a:r>
                      <a:endParaRPr lang="en-US" sz="1550" dirty="0"/>
                    </a:p>
                  </a:txBody>
                  <a:tcPr/>
                </a:tc>
              </a:tr>
            </a:tbl>
          </a:graphicData>
        </a:graphic>
      </p:graphicFrame>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4</a:t>
            </a:fld>
            <a:endParaRPr lang="en-US"/>
          </a:p>
        </p:txBody>
      </p:sp>
      <p:sp>
        <p:nvSpPr>
          <p:cNvPr id="6" name="Title 1"/>
          <p:cNvSpPr txBox="1">
            <a:spLocks/>
          </p:cNvSpPr>
          <p:nvPr/>
        </p:nvSpPr>
        <p:spPr>
          <a:xfrm>
            <a:off x="3276600" y="762000"/>
            <a:ext cx="3810001" cy="487362"/>
          </a:xfrm>
          <a:prstGeom prst="rect">
            <a:avLst/>
          </a:prstGeom>
        </p:spPr>
        <p:txBody>
          <a:bodyPr vert="horz" lIns="91440" tIns="45720" rIns="91440" bIns="45720" rtlCol="0" anchor="b" anchorCtr="0">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sng" strike="noStrike" kern="1200" cap="none" spc="0" normalizeH="0" baseline="0" noProof="0" dirty="0" smtClean="0">
                <a:ln>
                  <a:noFill/>
                </a:ln>
                <a:gradFill flip="none" rotWithShape="1">
                  <a:gsLst>
                    <a:gs pos="0">
                      <a:schemeClr val="tx1">
                        <a:alpha val="70000"/>
                      </a:schemeClr>
                    </a:gs>
                    <a:gs pos="50000">
                      <a:schemeClr val="tx1">
                        <a:alpha val="80000"/>
                      </a:schemeClr>
                    </a:gs>
                    <a:gs pos="100000">
                      <a:schemeClr val="tx1">
                        <a:alpha val="90000"/>
                      </a:schemeClr>
                    </a:gs>
                  </a:gsLst>
                  <a:lin ang="0" scaled="0"/>
                  <a:tileRect/>
                </a:gradFill>
                <a:effectLst/>
                <a:uLnTx/>
                <a:uFillTx/>
                <a:latin typeface="Times New Roman" pitchFamily="18" charset="0"/>
                <a:ea typeface="+mj-ea"/>
                <a:cs typeface="Times New Roman" pitchFamily="18" charset="0"/>
              </a:rPr>
              <a:t/>
            </a:r>
            <a:br>
              <a:rPr kumimoji="0" lang="en-US" sz="3200" b="1" i="0" u="sng" strike="noStrike" kern="1200" cap="none" spc="0" normalizeH="0" baseline="0" noProof="0" dirty="0" smtClean="0">
                <a:ln>
                  <a:noFill/>
                </a:ln>
                <a:gradFill flip="none" rotWithShape="1">
                  <a:gsLst>
                    <a:gs pos="0">
                      <a:schemeClr val="tx1">
                        <a:alpha val="70000"/>
                      </a:schemeClr>
                    </a:gs>
                    <a:gs pos="50000">
                      <a:schemeClr val="tx1">
                        <a:alpha val="80000"/>
                      </a:schemeClr>
                    </a:gs>
                    <a:gs pos="100000">
                      <a:schemeClr val="tx1">
                        <a:alpha val="90000"/>
                      </a:schemeClr>
                    </a:gs>
                  </a:gsLst>
                  <a:lin ang="0" scaled="0"/>
                  <a:tileRect/>
                </a:gradFill>
                <a:effectLst/>
                <a:uLnTx/>
                <a:uFillTx/>
                <a:latin typeface="Times New Roman" pitchFamily="18" charset="0"/>
                <a:ea typeface="+mj-ea"/>
                <a:cs typeface="Times New Roman" pitchFamily="18" charset="0"/>
              </a:rPr>
            </a:br>
            <a:endParaRPr kumimoji="0" lang="en-US" sz="2400" b="0" i="0" u="none" strike="noStrike" kern="1200" cap="none" spc="0" normalizeH="0" baseline="0" noProof="0" dirty="0">
              <a:ln>
                <a:noFill/>
              </a:ln>
              <a:gradFill flip="none" rotWithShape="1">
                <a:gsLst>
                  <a:gs pos="0">
                    <a:schemeClr val="tx1">
                      <a:alpha val="70000"/>
                    </a:schemeClr>
                  </a:gs>
                  <a:gs pos="50000">
                    <a:schemeClr val="tx1">
                      <a:alpha val="80000"/>
                    </a:schemeClr>
                  </a:gs>
                  <a:gs pos="100000">
                    <a:schemeClr val="tx1">
                      <a:alpha val="90000"/>
                    </a:schemeClr>
                  </a:gs>
                </a:gsLst>
                <a:lin ang="0" scaled="0"/>
                <a:tileRect/>
              </a:gradFill>
              <a:effectLst/>
              <a:uLnTx/>
              <a:uFillTx/>
              <a:latin typeface="+mj-lt"/>
              <a:ea typeface="+mj-ea"/>
              <a:cs typeface="+mj-cs"/>
            </a:endParaRPr>
          </a:p>
        </p:txBody>
      </p:sp>
      <p:sp>
        <p:nvSpPr>
          <p:cNvPr id="8" name="Rectangle 7"/>
          <p:cNvSpPr/>
          <p:nvPr/>
        </p:nvSpPr>
        <p:spPr>
          <a:xfrm>
            <a:off x="2819400" y="685800"/>
            <a:ext cx="3733800" cy="461665"/>
          </a:xfrm>
          <a:prstGeom prst="rect">
            <a:avLst/>
          </a:prstGeom>
        </p:spPr>
        <p:txBody>
          <a:bodyPr wrap="square">
            <a:spAutoFit/>
          </a:bodyPr>
          <a:lstStyle/>
          <a:p>
            <a:pPr algn="ctr"/>
            <a:r>
              <a:rPr lang="en-US"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Theorists &amp; Practitioners  </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04800"/>
            <a:ext cx="5681265" cy="685800"/>
          </a:xfrm>
        </p:spPr>
        <p:txBody>
          <a:bodyPr>
            <a:normAutofit fontScale="90000"/>
          </a:bodyPr>
          <a:lstStyle/>
          <a:p>
            <a:r>
              <a:rPr lang="en-US" sz="3100" b="1" u="sng" dirty="0" smtClean="0">
                <a:latin typeface="Times New Roman" pitchFamily="18" charset="0"/>
                <a:cs typeface="Times New Roman" pitchFamily="18" charset="0"/>
              </a:rPr>
              <a:t>Review of Related Literature</a:t>
            </a:r>
            <a:r>
              <a:rPr lang="en-US" sz="3200" b="1" u="sng" dirty="0" smtClean="0">
                <a:latin typeface="Times New Roman" pitchFamily="18" charset="0"/>
                <a:cs typeface="Times New Roman" pitchFamily="18" charset="0"/>
              </a:rPr>
              <a:t/>
            </a:r>
            <a:br>
              <a:rPr lang="en-US" sz="3200" b="1" u="sng" dirty="0" smtClean="0">
                <a:latin typeface="Times New Roman" pitchFamily="18" charset="0"/>
                <a:cs typeface="Times New Roman" pitchFamily="18" charset="0"/>
              </a:rPr>
            </a:br>
            <a:endParaRPr lang="en-US" sz="2400" dirty="0"/>
          </a:p>
        </p:txBody>
      </p:sp>
      <p:graphicFrame>
        <p:nvGraphicFramePr>
          <p:cNvPr id="5" name="Content Placeholder 4"/>
          <p:cNvGraphicFramePr>
            <a:graphicFrameLocks noGrp="1"/>
          </p:cNvGraphicFramePr>
          <p:nvPr>
            <p:ph idx="1"/>
          </p:nvPr>
        </p:nvGraphicFramePr>
        <p:xfrm>
          <a:off x="152400" y="879043"/>
          <a:ext cx="8839200" cy="5822908"/>
        </p:xfrm>
        <a:graphic>
          <a:graphicData uri="http://schemas.openxmlformats.org/drawingml/2006/table">
            <a:tbl>
              <a:tblPr firstRow="1" bandRow="1">
                <a:tableStyleId>{5C22544A-7EE6-4342-B048-85BDC9FD1C3A}</a:tableStyleId>
              </a:tblPr>
              <a:tblGrid>
                <a:gridCol w="8839200"/>
              </a:tblGrid>
              <a:tr h="51409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Cross-linguistic</a:t>
                      </a:r>
                      <a:r>
                        <a:rPr lang="en-US" sz="2800" b="1"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Transfer</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n-US" sz="2800" dirty="0">
                        <a:solidFill>
                          <a:schemeClr val="bg1"/>
                        </a:solidFill>
                      </a:endParaRPr>
                    </a:p>
                  </a:txBody>
                  <a:tcPr/>
                </a:tc>
              </a:tr>
              <a:tr h="907233">
                <a:tc>
                  <a:txBody>
                    <a:bodyPr/>
                    <a:lstStyle/>
                    <a:p>
                      <a:pPr>
                        <a:buFont typeface="Wingdings" pitchFamily="2" charset="2"/>
                        <a:buChar char="Ø"/>
                      </a:pPr>
                      <a:r>
                        <a:rPr lang="en-US" sz="1800" kern="1200" dirty="0" smtClean="0">
                          <a:solidFill>
                            <a:schemeClr val="dk1"/>
                          </a:solidFill>
                          <a:latin typeface="+mn-lt"/>
                          <a:ea typeface="+mn-ea"/>
                          <a:cs typeface="+mn-cs"/>
                        </a:rPr>
                        <a:t>Cross-linguistic transfer helps transfer knowledge of oral and literacy skills of primary language to the second language, and using the native language does not obstruct the second language development (Tong, Lara-</a:t>
                      </a:r>
                      <a:r>
                        <a:rPr lang="en-US" sz="1800" kern="1200" dirty="0" err="1" smtClean="0">
                          <a:solidFill>
                            <a:schemeClr val="dk1"/>
                          </a:solidFill>
                          <a:latin typeface="+mn-lt"/>
                          <a:ea typeface="+mn-ea"/>
                          <a:cs typeface="+mn-cs"/>
                        </a:rPr>
                        <a:t>Alecio</a:t>
                      </a:r>
                      <a:r>
                        <a:rPr lang="en-US" sz="1800" kern="1200" dirty="0" smtClean="0">
                          <a:solidFill>
                            <a:schemeClr val="dk1"/>
                          </a:solidFill>
                          <a:latin typeface="+mn-lt"/>
                          <a:ea typeface="+mn-ea"/>
                          <a:cs typeface="+mn-cs"/>
                        </a:rPr>
                        <a:t>, Irby, </a:t>
                      </a:r>
                      <a:r>
                        <a:rPr lang="en-US" sz="1800" kern="1200" dirty="0" err="1" smtClean="0">
                          <a:solidFill>
                            <a:schemeClr val="dk1"/>
                          </a:solidFill>
                          <a:latin typeface="+mn-lt"/>
                          <a:ea typeface="+mn-ea"/>
                          <a:cs typeface="+mn-cs"/>
                        </a:rPr>
                        <a:t>Mathes</a:t>
                      </a:r>
                      <a:r>
                        <a:rPr lang="en-US" sz="1800" kern="1200" dirty="0" smtClean="0">
                          <a:solidFill>
                            <a:schemeClr val="dk1"/>
                          </a:solidFill>
                          <a:latin typeface="+mn-lt"/>
                          <a:ea typeface="+mn-ea"/>
                          <a:cs typeface="+mn-cs"/>
                        </a:rPr>
                        <a:t>, &amp; Kwok, 2008).</a:t>
                      </a:r>
                      <a:endParaRPr lang="en-US" sz="1600" dirty="0"/>
                    </a:p>
                  </a:txBody>
                  <a:tcPr/>
                </a:tc>
              </a:tr>
              <a:tr h="574581">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kern="1200" dirty="0" smtClean="0">
                          <a:solidFill>
                            <a:schemeClr val="dk1"/>
                          </a:solidFill>
                          <a:latin typeface="+mn-lt"/>
                          <a:ea typeface="+mn-ea"/>
                          <a:cs typeface="+mn-cs"/>
                        </a:rPr>
                        <a:t>Students’ primary language proficiency at elementary level dictates the level of English proficiency and academic achievement in upper grades (Sparks et al., 2009). </a:t>
                      </a:r>
                      <a:endParaRPr lang="en-US" sz="1600" dirty="0"/>
                    </a:p>
                  </a:txBody>
                  <a:tcPr/>
                </a:tc>
              </a:tr>
              <a:tr h="1300367">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kern="1200" dirty="0" smtClean="0">
                          <a:solidFill>
                            <a:schemeClr val="dk1"/>
                          </a:solidFill>
                          <a:latin typeface="+mn-lt"/>
                          <a:ea typeface="+mn-ea"/>
                          <a:cs typeface="+mn-cs"/>
                        </a:rPr>
                        <a:t>Lee and </a:t>
                      </a:r>
                      <a:r>
                        <a:rPr lang="en-US" sz="1600" kern="1200" dirty="0" err="1" smtClean="0">
                          <a:solidFill>
                            <a:schemeClr val="dk1"/>
                          </a:solidFill>
                          <a:latin typeface="+mn-lt"/>
                          <a:ea typeface="+mn-ea"/>
                          <a:cs typeface="+mn-cs"/>
                        </a:rPr>
                        <a:t>Lemonnier</a:t>
                      </a:r>
                      <a:r>
                        <a:rPr lang="en-US" sz="1600" kern="1200" dirty="0" smtClean="0">
                          <a:solidFill>
                            <a:schemeClr val="dk1"/>
                          </a:solidFill>
                          <a:latin typeface="+mn-lt"/>
                          <a:ea typeface="+mn-ea"/>
                          <a:cs typeface="+mn-cs"/>
                        </a:rPr>
                        <a:t> </a:t>
                      </a:r>
                      <a:r>
                        <a:rPr lang="en-US" sz="1600" kern="1200" dirty="0" err="1" smtClean="0">
                          <a:solidFill>
                            <a:schemeClr val="dk1"/>
                          </a:solidFill>
                          <a:latin typeface="+mn-lt"/>
                          <a:ea typeface="+mn-ea"/>
                          <a:cs typeface="+mn-cs"/>
                        </a:rPr>
                        <a:t>Schallert</a:t>
                      </a:r>
                      <a:r>
                        <a:rPr lang="en-US" sz="1600" kern="1200" dirty="0" smtClean="0">
                          <a:solidFill>
                            <a:schemeClr val="dk1"/>
                          </a:solidFill>
                          <a:latin typeface="+mn-lt"/>
                          <a:ea typeface="+mn-ea"/>
                          <a:cs typeface="+mn-cs"/>
                        </a:rPr>
                        <a:t>’(‘s) (1997) study with Korean middle school and high school students, examined the threshold hypothesis, and it revealed that level of L1 proficiency helps in the reading development of L2, so the level of L1 proficiency determines the reading ability of L2. However, in order to transfer these skills to L2 the students must have some knowledge of L2 in order for this cross-linguistic transfer to occur. </a:t>
                      </a:r>
                      <a:endParaRPr lang="en-US" sz="1600" dirty="0"/>
                    </a:p>
                  </a:txBody>
                  <a:tcPr/>
                </a:tc>
              </a:tr>
              <a:tr h="1179403">
                <a:tc>
                  <a:txBody>
                    <a:bodyPr/>
                    <a:lstStyle/>
                    <a:p>
                      <a:pPr>
                        <a:buFont typeface="Wingdings" pitchFamily="2" charset="2"/>
                        <a:buChar char="Ø"/>
                      </a:pPr>
                      <a:r>
                        <a:rPr lang="en-US" sz="1800" kern="1200" dirty="0" err="1" smtClean="0">
                          <a:solidFill>
                            <a:schemeClr val="dk1"/>
                          </a:solidFill>
                          <a:latin typeface="+mn-lt"/>
                          <a:ea typeface="+mn-ea"/>
                          <a:cs typeface="+mn-cs"/>
                        </a:rPr>
                        <a:t>Gort</a:t>
                      </a:r>
                      <a:r>
                        <a:rPr lang="en-US" sz="1800" kern="1200" dirty="0" smtClean="0">
                          <a:solidFill>
                            <a:schemeClr val="dk1"/>
                          </a:solidFill>
                          <a:latin typeface="+mn-lt"/>
                          <a:ea typeface="+mn-ea"/>
                          <a:cs typeface="+mn-cs"/>
                        </a:rPr>
                        <a:t> (2006) explains that “knowledge gained in one language serves as a foundation and facilitates learning in the second language,” and an example of how bilinguals do this transfer of knowledge from the first language to the second language is by ways of code switching (p. 326).</a:t>
                      </a:r>
                      <a:endParaRPr lang="en-US" sz="1600" dirty="0"/>
                    </a:p>
                  </a:txBody>
                  <a:tcPr/>
                </a:tc>
              </a:tr>
              <a:tr h="1311868">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kern="1200" dirty="0" smtClean="0">
                          <a:solidFill>
                            <a:schemeClr val="dk1"/>
                          </a:solidFill>
                          <a:latin typeface="+mn-lt"/>
                          <a:ea typeface="+mn-ea"/>
                          <a:cs typeface="+mn-cs"/>
                        </a:rPr>
                        <a:t>Bialystok, </a:t>
                      </a:r>
                      <a:r>
                        <a:rPr lang="en-US" sz="1600" kern="1200" dirty="0" err="1" smtClean="0">
                          <a:solidFill>
                            <a:schemeClr val="dk1"/>
                          </a:solidFill>
                          <a:latin typeface="+mn-lt"/>
                          <a:ea typeface="+mn-ea"/>
                          <a:cs typeface="+mn-cs"/>
                        </a:rPr>
                        <a:t>Luk</a:t>
                      </a:r>
                      <a:r>
                        <a:rPr lang="en-US" sz="1600" kern="1200" dirty="0" smtClean="0">
                          <a:solidFill>
                            <a:schemeClr val="dk1"/>
                          </a:solidFill>
                          <a:latin typeface="+mn-lt"/>
                          <a:ea typeface="+mn-ea"/>
                          <a:cs typeface="+mn-cs"/>
                        </a:rPr>
                        <a:t>, &amp; Kwan (2005) have explained that “bilinguals transferred literacy skills across languages only when both languages were written in the same system” (p. 43). </a:t>
                      </a:r>
                      <a:endParaRPr lang="en-US" sz="1600" dirty="0" smtClean="0"/>
                    </a:p>
                    <a:p>
                      <a:pPr>
                        <a:buFont typeface="Wingdings" pitchFamily="2" charset="2"/>
                        <a:buNone/>
                      </a:pPr>
                      <a:endParaRPr lang="en-US" sz="1600" dirty="0"/>
                    </a:p>
                  </a:txBody>
                  <a:tcPr/>
                </a:tc>
              </a:tr>
            </a:tbl>
          </a:graphicData>
        </a:graphic>
      </p:graphicFrame>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5</a:t>
            </a:fld>
            <a:endParaRPr lang="en-US"/>
          </a:p>
        </p:txBody>
      </p:sp>
      <p:sp>
        <p:nvSpPr>
          <p:cNvPr id="6" name="Title 1"/>
          <p:cNvSpPr txBox="1">
            <a:spLocks/>
          </p:cNvSpPr>
          <p:nvPr/>
        </p:nvSpPr>
        <p:spPr>
          <a:xfrm>
            <a:off x="3276600" y="762000"/>
            <a:ext cx="3810001" cy="487362"/>
          </a:xfrm>
          <a:prstGeom prst="rect">
            <a:avLst/>
          </a:prstGeom>
        </p:spPr>
        <p:txBody>
          <a:bodyPr vert="horz" lIns="91440" tIns="45720" rIns="91440" bIns="45720" rtlCol="0" anchor="b" anchorCtr="0">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sng" strike="noStrike" kern="1200" cap="none" spc="0" normalizeH="0" baseline="0" noProof="0" dirty="0" smtClean="0">
                <a:ln>
                  <a:noFill/>
                </a:ln>
                <a:gradFill flip="none" rotWithShape="1">
                  <a:gsLst>
                    <a:gs pos="0">
                      <a:schemeClr val="tx1">
                        <a:alpha val="70000"/>
                      </a:schemeClr>
                    </a:gs>
                    <a:gs pos="50000">
                      <a:schemeClr val="tx1">
                        <a:alpha val="80000"/>
                      </a:schemeClr>
                    </a:gs>
                    <a:gs pos="100000">
                      <a:schemeClr val="tx1">
                        <a:alpha val="90000"/>
                      </a:schemeClr>
                    </a:gs>
                  </a:gsLst>
                  <a:lin ang="0" scaled="0"/>
                  <a:tileRect/>
                </a:gradFill>
                <a:effectLst/>
                <a:uLnTx/>
                <a:uFillTx/>
                <a:latin typeface="Times New Roman" pitchFamily="18" charset="0"/>
                <a:ea typeface="+mj-ea"/>
                <a:cs typeface="Times New Roman" pitchFamily="18" charset="0"/>
              </a:rPr>
              <a:t/>
            </a:r>
            <a:br>
              <a:rPr kumimoji="0" lang="en-US" sz="3200" b="1" i="0" u="sng" strike="noStrike" kern="1200" cap="none" spc="0" normalizeH="0" baseline="0" noProof="0" dirty="0" smtClean="0">
                <a:ln>
                  <a:noFill/>
                </a:ln>
                <a:gradFill flip="none" rotWithShape="1">
                  <a:gsLst>
                    <a:gs pos="0">
                      <a:schemeClr val="tx1">
                        <a:alpha val="70000"/>
                      </a:schemeClr>
                    </a:gs>
                    <a:gs pos="50000">
                      <a:schemeClr val="tx1">
                        <a:alpha val="80000"/>
                      </a:schemeClr>
                    </a:gs>
                    <a:gs pos="100000">
                      <a:schemeClr val="tx1">
                        <a:alpha val="90000"/>
                      </a:schemeClr>
                    </a:gs>
                  </a:gsLst>
                  <a:lin ang="0" scaled="0"/>
                  <a:tileRect/>
                </a:gradFill>
                <a:effectLst/>
                <a:uLnTx/>
                <a:uFillTx/>
                <a:latin typeface="Times New Roman" pitchFamily="18" charset="0"/>
                <a:ea typeface="+mj-ea"/>
                <a:cs typeface="Times New Roman" pitchFamily="18" charset="0"/>
              </a:rPr>
            </a:br>
            <a:endParaRPr kumimoji="0" lang="en-US" sz="2400" b="0" i="0" u="none" strike="noStrike" kern="1200" cap="none" spc="0" normalizeH="0" baseline="0" noProof="0" dirty="0">
              <a:ln>
                <a:noFill/>
              </a:ln>
              <a:gradFill flip="none" rotWithShape="1">
                <a:gsLst>
                  <a:gs pos="0">
                    <a:schemeClr val="tx1">
                      <a:alpha val="70000"/>
                    </a:schemeClr>
                  </a:gs>
                  <a:gs pos="50000">
                    <a:schemeClr val="tx1">
                      <a:alpha val="80000"/>
                    </a:schemeClr>
                  </a:gs>
                  <a:gs pos="100000">
                    <a:schemeClr val="tx1">
                      <a:alpha val="90000"/>
                    </a:schemeClr>
                  </a:gs>
                </a:gsLst>
                <a:lin ang="0" scaled="0"/>
                <a:tileRect/>
              </a:gra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086600" cy="1066800"/>
          </a:xfrm>
        </p:spPr>
        <p:txBody>
          <a:bodyPr>
            <a:normAutofit fontScale="90000"/>
          </a:bodyPr>
          <a:lstStyle/>
          <a:p>
            <a:r>
              <a:rPr lang="en-US" sz="3600" b="1" u="sng" dirty="0"/>
              <a:t>Statement of the Hypothesis</a:t>
            </a:r>
            <a:r>
              <a:rPr lang="en-US" dirty="0"/>
              <a:t/>
            </a:r>
            <a:br>
              <a:rPr lang="en-US" dirty="0"/>
            </a:br>
            <a:endParaRPr lang="en-US" dirty="0"/>
          </a:p>
        </p:txBody>
      </p:sp>
      <p:pic>
        <p:nvPicPr>
          <p:cNvPr id="7" name="Content Placeholder 6" descr="C:\Documents and Settings\Nury Rodriguez\My Documents\My Pictures\Microsoft Clip Organizer\j0356797.gif"/>
          <p:cNvPicPr>
            <a:picLocks noGrp="1"/>
          </p:cNvPicPr>
          <p:nvPr>
            <p:ph sz="half" idx="2"/>
          </p:nvPr>
        </p:nvPicPr>
        <p:blipFill>
          <a:blip r:embed="rId3" cstate="print"/>
          <a:stretch>
            <a:fillRect/>
          </a:stretch>
        </p:blipFill>
        <p:spPr bwMode="auto">
          <a:xfrm>
            <a:off x="7505700" y="609600"/>
            <a:ext cx="1638300" cy="2057400"/>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normAutofit fontScale="92500" lnSpcReduction="10000"/>
          </a:bodyPr>
          <a:lstStyle/>
          <a:p>
            <a:fld id="{E9AE4257-F89F-4AE2-95B2-0BA4833C98F5}" type="slidenum">
              <a:rPr lang="en-US" smtClean="0"/>
              <a:pPr/>
              <a:t>6</a:t>
            </a:fld>
            <a:endParaRPr lang="en-US"/>
          </a:p>
        </p:txBody>
      </p:sp>
      <p:sp>
        <p:nvSpPr>
          <p:cNvPr id="8" name="Content Placeholder 3"/>
          <p:cNvSpPr txBox="1">
            <a:spLocks/>
          </p:cNvSpPr>
          <p:nvPr/>
        </p:nvSpPr>
        <p:spPr>
          <a:xfrm>
            <a:off x="381000" y="4419600"/>
            <a:ext cx="7239000" cy="1752601"/>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Content Placeholder 3"/>
          <p:cNvSpPr txBox="1">
            <a:spLocks/>
          </p:cNvSpPr>
          <p:nvPr/>
        </p:nvSpPr>
        <p:spPr>
          <a:xfrm>
            <a:off x="609600" y="1828800"/>
            <a:ext cx="7315200" cy="441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pPr>
            <a:r>
              <a:rPr lang="en-US" sz="2400" b="1" dirty="0" smtClean="0"/>
              <a:t>	</a:t>
            </a:r>
            <a:r>
              <a:rPr lang="en-US" sz="2800" b="1" dirty="0" smtClean="0"/>
              <a:t>HR1:</a:t>
            </a:r>
            <a:r>
              <a:rPr lang="en-US" sz="2800" dirty="0" smtClean="0"/>
              <a:t> Implementing a transitional bilingual Education program with 23 first grade English language learners with high Spanish language proficiency will yield greater reading levels than the group of English language learners with low Spanish language proficiency at PSX in Brooklyn, NY. </a:t>
            </a:r>
          </a:p>
          <a:p>
            <a:pPr marL="342900" indent="-342900">
              <a:spcBef>
                <a:spcPct val="20000"/>
              </a:spcBef>
            </a:pPr>
            <a:endParaRPr lang="en-US" sz="2400" dirty="0"/>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71600"/>
            <a:ext cx="6553200" cy="4648200"/>
          </a:xfrm>
        </p:spPr>
        <p:txBody>
          <a:bodyPr>
            <a:normAutofit/>
          </a:bodyPr>
          <a:lstStyle/>
          <a:p>
            <a:r>
              <a:rPr lang="en-US" sz="3200" dirty="0" smtClean="0"/>
              <a:t>Twenty-three first grade students in a transitional bilingual classroom from PSX in Brooklyn, NY will be studied for a six-week period. The class is composed of 23 Hispanic English language learners at different levels of primary and second language development. </a:t>
            </a:r>
            <a:br>
              <a:rPr lang="en-US" sz="3200" dirty="0" smtClean="0"/>
            </a:br>
            <a:endParaRPr lang="en-US" sz="3200" dirty="0"/>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7</a:t>
            </a:fld>
            <a:endParaRPr lang="en-US"/>
          </a:p>
        </p:txBody>
      </p:sp>
      <p:sp>
        <p:nvSpPr>
          <p:cNvPr id="5" name="Rectangle 4"/>
          <p:cNvSpPr/>
          <p:nvPr/>
        </p:nvSpPr>
        <p:spPr>
          <a:xfrm>
            <a:off x="3276600" y="457200"/>
            <a:ext cx="2864887" cy="707886"/>
          </a:xfrm>
          <a:prstGeom prst="rect">
            <a:avLst/>
          </a:prstGeom>
        </p:spPr>
        <p:txBody>
          <a:bodyPr wrap="none">
            <a:spAutoFit/>
          </a:bodyPr>
          <a:lstStyle/>
          <a:p>
            <a:r>
              <a:rPr lang="en-US" sz="4000" b="1" u="sng" dirty="0" smtClean="0">
                <a:latin typeface="Times New Roman" pitchFamily="18" charset="0"/>
                <a:cs typeface="Times New Roman" pitchFamily="18" charset="0"/>
              </a:rPr>
              <a:t>Participants</a:t>
            </a:r>
            <a:endParaRPr lang="en-US"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0" y="1371600"/>
            <a:ext cx="5029200" cy="4267200"/>
          </a:xfrm>
        </p:spPr>
        <p:txBody>
          <a:bodyPr>
            <a:noAutofit/>
          </a:bodyPr>
          <a:lstStyle/>
          <a:p>
            <a:pPr>
              <a:buFont typeface="Wingdings" pitchFamily="2" charset="2"/>
              <a:buChar char="Ø"/>
            </a:pPr>
            <a:r>
              <a:rPr lang="en-US" sz="2400" dirty="0" smtClean="0"/>
              <a:t>Reading assessment: English and Spanish</a:t>
            </a:r>
          </a:p>
          <a:p>
            <a:pPr>
              <a:buFont typeface="Wingdings" pitchFamily="2" charset="2"/>
              <a:buChar char="Ø"/>
            </a:pPr>
            <a:r>
              <a:rPr lang="en-US" sz="2400" dirty="0" smtClean="0"/>
              <a:t>Running Records</a:t>
            </a:r>
          </a:p>
          <a:p>
            <a:pPr>
              <a:buFont typeface="Wingdings" pitchFamily="2" charset="2"/>
              <a:buChar char="Ø"/>
            </a:pPr>
            <a:r>
              <a:rPr lang="en-US" sz="2400" dirty="0" smtClean="0"/>
              <a:t>Classroom Observation</a:t>
            </a:r>
          </a:p>
          <a:p>
            <a:pPr>
              <a:buFont typeface="Wingdings" pitchFamily="2" charset="2"/>
              <a:buChar char="Ø"/>
            </a:pPr>
            <a:r>
              <a:rPr lang="en-US" sz="2400" dirty="0" smtClean="0"/>
              <a:t>Teacher Interview</a:t>
            </a:r>
          </a:p>
          <a:p>
            <a:pPr>
              <a:buFont typeface="Wingdings" pitchFamily="2" charset="2"/>
              <a:buChar char="Ø"/>
            </a:pPr>
            <a:r>
              <a:rPr lang="en-US" sz="2400" dirty="0" smtClean="0"/>
              <a:t>Parents Interview</a:t>
            </a:r>
          </a:p>
          <a:p>
            <a:pPr>
              <a:buFont typeface="Wingdings" pitchFamily="2" charset="2"/>
              <a:buChar char="Ø"/>
            </a:pPr>
            <a:r>
              <a:rPr lang="en-US" sz="2400" dirty="0" smtClean="0"/>
              <a:t>Student Interview</a:t>
            </a:r>
          </a:p>
          <a:p>
            <a:pPr>
              <a:buFont typeface="Wingdings" pitchFamily="2" charset="2"/>
              <a:buChar char="Ø"/>
            </a:pPr>
            <a:r>
              <a:rPr lang="en-US" sz="2400" dirty="0" smtClean="0"/>
              <a:t>Student Participation</a:t>
            </a:r>
            <a:endParaRPr lang="en-US" sz="2400" dirty="0"/>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8</a:t>
            </a:fld>
            <a:endParaRPr lang="en-US"/>
          </a:p>
        </p:txBody>
      </p:sp>
      <p:sp>
        <p:nvSpPr>
          <p:cNvPr id="5" name="TextBox 4"/>
          <p:cNvSpPr txBox="1"/>
          <p:nvPr/>
        </p:nvSpPr>
        <p:spPr>
          <a:xfrm>
            <a:off x="2743200" y="228600"/>
            <a:ext cx="3962400" cy="707886"/>
          </a:xfrm>
          <a:prstGeom prst="rect">
            <a:avLst/>
          </a:prstGeom>
          <a:noFill/>
        </p:spPr>
        <p:txBody>
          <a:bodyPr wrap="square" rtlCol="0">
            <a:spAutoFit/>
          </a:bodyPr>
          <a:lstStyle/>
          <a:p>
            <a:pPr algn="ctr"/>
            <a:r>
              <a:rPr lang="en-US" sz="4000" b="1" dirty="0" smtClean="0"/>
              <a:t>Instruments</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924800" cy="5181600"/>
          </a:xfrm>
        </p:spPr>
        <p:txBody>
          <a:bodyPr>
            <a:noAutofit/>
          </a:bodyPr>
          <a:lstStyle/>
          <a:p>
            <a:pPr algn="l"/>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t>
            </a:r>
            <a:r>
              <a:rPr lang="en-US" sz="1200" b="1" dirty="0" smtClean="0">
                <a:latin typeface="Times New Roman" pitchFamily="18" charset="0"/>
                <a:cs typeface="Times New Roman" pitchFamily="18" charset="0"/>
              </a:rPr>
              <a:t>                                                                                     References </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Banks, J. A. (1993). Multicultural Education: Historical Development, Dimensions, and Practice</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Review of Research 	in Education, 19</a:t>
            </a:r>
            <a:r>
              <a:rPr lang="en-US" sz="1200" dirty="0" smtClean="0">
                <a:latin typeface="Times New Roman" pitchFamily="18" charset="0"/>
                <a:cs typeface="Times New Roman" pitchFamily="18" charset="0"/>
              </a:rPr>
              <a:t>, 3-49. </a:t>
            </a:r>
            <a:r>
              <a:rPr lang="en-US" sz="1200" dirty="0" err="1" smtClean="0">
                <a:latin typeface="Times New Roman" pitchFamily="18" charset="0"/>
                <a:cs typeface="Times New Roman" pitchFamily="18" charset="0"/>
              </a:rPr>
              <a:t>doi</a:t>
            </a:r>
            <a:r>
              <a:rPr lang="en-US" sz="1200" dirty="0" smtClean="0">
                <a:latin typeface="Times New Roman" pitchFamily="18" charset="0"/>
                <a:cs typeface="Times New Roman" pitchFamily="18" charset="0"/>
              </a:rPr>
              <a:t>: 10.3102/0091732X019001003</a:t>
            </a:r>
            <a:br>
              <a:rPr lang="en-US" sz="1200" dirty="0" smtClean="0">
                <a:latin typeface="Times New Roman" pitchFamily="18" charset="0"/>
                <a:cs typeface="Times New Roman" pitchFamily="18" charset="0"/>
              </a:rPr>
            </a:br>
            <a:r>
              <a:rPr lang="en-US" sz="1200" i="1" dirty="0" smtClean="0">
                <a:latin typeface="Times New Roman" pitchFamily="18" charset="0"/>
                <a:cs typeface="Times New Roman" pitchFamily="18" charset="0"/>
              </a:rPr>
              <a:t>Baker, C. (2006).  Foundations of Bilingual Education and Bilingualism (4th ed.). </a:t>
            </a:r>
            <a:r>
              <a:rPr lang="en-US" sz="1200" i="1" dirty="0" err="1" smtClean="0">
                <a:latin typeface="Times New Roman" pitchFamily="18" charset="0"/>
                <a:cs typeface="Times New Roman" pitchFamily="18" charset="0"/>
              </a:rPr>
              <a:t>Clevedon</a:t>
            </a:r>
            <a:r>
              <a:rPr lang="en-US" sz="1200" i="1" dirty="0" smtClean="0">
                <a:latin typeface="Times New Roman" pitchFamily="18" charset="0"/>
                <a:cs typeface="Times New Roman" pitchFamily="18" charset="0"/>
              </a:rPr>
              <a:t>, UK: </a:t>
            </a:r>
            <a:r>
              <a:rPr lang="en-US" sz="1200" dirty="0" smtClean="0">
                <a:latin typeface="Times New Roman" pitchFamily="18" charset="0"/>
                <a:cs typeface="Times New Roman" pitchFamily="18" charset="0"/>
              </a:rPr>
              <a:t>Multilingual 	Matters Ltd.</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Baker, K. ( 1998). Structured English Immersion: Breakthrough in Teaching Limited- English- Proficient Students. 	</a:t>
            </a:r>
            <a:r>
              <a:rPr lang="en-US" sz="1200" i="1" dirty="0" smtClean="0">
                <a:latin typeface="Times New Roman" pitchFamily="18" charset="0"/>
                <a:cs typeface="Times New Roman" pitchFamily="18" charset="0"/>
              </a:rPr>
              <a:t>Phi Delta </a:t>
            </a:r>
            <a:r>
              <a:rPr lang="en-US" sz="1200" i="1" dirty="0" err="1" smtClean="0">
                <a:latin typeface="Times New Roman" pitchFamily="18" charset="0"/>
                <a:cs typeface="Times New Roman" pitchFamily="18" charset="0"/>
              </a:rPr>
              <a:t>Kappan</a:t>
            </a:r>
            <a:r>
              <a:rPr lang="en-US" sz="1200" i="1" dirty="0" smtClean="0">
                <a:latin typeface="Times New Roman" pitchFamily="18" charset="0"/>
                <a:cs typeface="Times New Roman" pitchFamily="18" charset="0"/>
              </a:rPr>
              <a:t>, 80</a:t>
            </a:r>
            <a:r>
              <a:rPr lang="en-US" sz="1200" dirty="0" smtClean="0">
                <a:latin typeface="Times New Roman" pitchFamily="18" charset="0"/>
                <a:cs typeface="Times New Roman" pitchFamily="18" charset="0"/>
              </a:rPr>
              <a:t>(3), 199-204.  Retrieved from Eric database.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Bialystok, E., </a:t>
            </a:r>
            <a:r>
              <a:rPr lang="en-US" sz="1200" dirty="0" err="1" smtClean="0">
                <a:latin typeface="Times New Roman" pitchFamily="18" charset="0"/>
                <a:cs typeface="Times New Roman" pitchFamily="18" charset="0"/>
              </a:rPr>
              <a:t>Luk</a:t>
            </a:r>
            <a:r>
              <a:rPr lang="en-US" sz="1200" dirty="0" smtClean="0">
                <a:latin typeface="Times New Roman" pitchFamily="18" charset="0"/>
                <a:cs typeface="Times New Roman" pitchFamily="18" charset="0"/>
              </a:rPr>
              <a:t>, G., &amp; Kwan, E. (2005). Bilingualism, </a:t>
            </a:r>
            <a:r>
              <a:rPr lang="en-US" sz="1200" dirty="0" err="1" smtClean="0">
                <a:latin typeface="Times New Roman" pitchFamily="18" charset="0"/>
                <a:cs typeface="Times New Roman" pitchFamily="18" charset="0"/>
              </a:rPr>
              <a:t>Biliteracy</a:t>
            </a:r>
            <a:r>
              <a:rPr lang="en-US" sz="1200" dirty="0" smtClean="0">
                <a:latin typeface="Times New Roman" pitchFamily="18" charset="0"/>
                <a:cs typeface="Times New Roman" pitchFamily="18" charset="0"/>
              </a:rPr>
              <a:t>, and Learning to Read: Interactions Among 	</a:t>
            </a:r>
            <a:r>
              <a:rPr lang="en-US" sz="1200" dirty="0" err="1" smtClean="0">
                <a:latin typeface="Times New Roman" pitchFamily="18" charset="0"/>
                <a:cs typeface="Times New Roman" pitchFamily="18" charset="0"/>
              </a:rPr>
              <a:t>anguages</a:t>
            </a:r>
            <a:r>
              <a:rPr lang="en-US" sz="1200" dirty="0" smtClean="0">
                <a:latin typeface="Times New Roman" pitchFamily="18" charset="0"/>
                <a:cs typeface="Times New Roman" pitchFamily="18" charset="0"/>
              </a:rPr>
              <a:t> and Writing Systems. </a:t>
            </a:r>
            <a:r>
              <a:rPr lang="en-US" sz="1200" i="1" dirty="0" smtClean="0">
                <a:latin typeface="Times New Roman" pitchFamily="18" charset="0"/>
                <a:cs typeface="Times New Roman" pitchFamily="18" charset="0"/>
              </a:rPr>
              <a:t>Scientific Studies of Reading</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9</a:t>
            </a:r>
            <a:r>
              <a:rPr lang="en-US" sz="1200" dirty="0" smtClean="0">
                <a:latin typeface="Times New Roman" pitchFamily="18" charset="0"/>
                <a:cs typeface="Times New Roman" pitchFamily="18" charset="0"/>
              </a:rPr>
              <a:t>(1), 43-61. Retrieved from ERIC 	database.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Coleman, R., &amp; Goldenberg, C. (2009). What Does Research Say about Effective Practices for English Learners? 	Introduction and Part I: Oral Language Proficiency. </a:t>
            </a:r>
            <a:r>
              <a:rPr lang="en-US" sz="1200" i="1" dirty="0" smtClean="0">
                <a:latin typeface="Times New Roman" pitchFamily="18" charset="0"/>
                <a:cs typeface="Times New Roman" pitchFamily="18" charset="0"/>
              </a:rPr>
              <a:t>Kappa Delta Pi Record</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46</a:t>
            </a:r>
            <a:r>
              <a:rPr lang="en-US" sz="1200" dirty="0" smtClean="0">
                <a:latin typeface="Times New Roman" pitchFamily="18" charset="0"/>
                <a:cs typeface="Times New Roman" pitchFamily="18" charset="0"/>
              </a:rPr>
              <a:t>(1), 10-16. Retrieved 	from ERIC database.</a:t>
            </a:r>
            <a:br>
              <a:rPr lang="en-US" sz="1200" dirty="0" smtClean="0">
                <a:latin typeface="Times New Roman" pitchFamily="18" charset="0"/>
                <a:cs typeface="Times New Roman" pitchFamily="18" charset="0"/>
              </a:rPr>
            </a:br>
            <a:r>
              <a:rPr lang="en-US" sz="1200" i="1" dirty="0" smtClean="0">
                <a:latin typeface="Times New Roman" pitchFamily="18" charset="0"/>
                <a:cs typeface="Times New Roman" pitchFamily="18" charset="0"/>
              </a:rPr>
              <a:t>Duran, R. P. (2008).  Assessing English-Language Learners’ Achievement. Review of Research in Education, 32, 92-	327. </a:t>
            </a:r>
            <a:r>
              <a:rPr lang="en-US" sz="1200" i="1" dirty="0" err="1" smtClean="0">
                <a:latin typeface="Times New Roman" pitchFamily="18" charset="0"/>
                <a:cs typeface="Times New Roman" pitchFamily="18" charset="0"/>
              </a:rPr>
              <a:t>doi</a:t>
            </a:r>
            <a:r>
              <a:rPr lang="en-US" sz="1200" dirty="0" smtClean="0">
                <a:latin typeface="Times New Roman" pitchFamily="18" charset="0"/>
                <a:cs typeface="Times New Roman" pitchFamily="18" charset="0"/>
              </a:rPr>
              <a:t>: 10.3102/0091732X07309372</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Garcia, O., &amp; Baker, C. (Eds.). (2007). </a:t>
            </a:r>
            <a:r>
              <a:rPr lang="en-US" sz="1200" i="1" dirty="0" smtClean="0">
                <a:latin typeface="Times New Roman" pitchFamily="18" charset="0"/>
                <a:cs typeface="Times New Roman" pitchFamily="18" charset="0"/>
              </a:rPr>
              <a:t>Bilingual Education An Introductory Reader</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Clevedon</a:t>
            </a:r>
            <a:r>
              <a:rPr lang="en-US" sz="1200" dirty="0" smtClean="0">
                <a:latin typeface="Times New Roman" pitchFamily="18" charset="0"/>
                <a:cs typeface="Times New Roman" pitchFamily="18" charset="0"/>
              </a:rPr>
              <a:t>, UK: Multilingual 	Matters Ltd.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Goldenberg, C. (2008). Teaching English Language Learners:  What the Research Does—and Does not say. 	</a:t>
            </a:r>
            <a:r>
              <a:rPr lang="en-US" sz="1200" i="1" dirty="0" smtClean="0">
                <a:latin typeface="Times New Roman" pitchFamily="18" charset="0"/>
                <a:cs typeface="Times New Roman" pitchFamily="18" charset="0"/>
              </a:rPr>
              <a:t>American Educator,</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32</a:t>
            </a:r>
            <a:r>
              <a:rPr lang="en-US" sz="1200" dirty="0" smtClean="0">
                <a:latin typeface="Times New Roman" pitchFamily="18" charset="0"/>
                <a:cs typeface="Times New Roman" pitchFamily="18" charset="0"/>
              </a:rPr>
              <a:t>(2), 8-44. Retrieved from  </a:t>
            </a:r>
            <a:br>
              <a:rPr lang="en-US" sz="1200" dirty="0" smtClean="0">
                <a:latin typeface="Times New Roman" pitchFamily="18" charset="0"/>
                <a:cs typeface="Times New Roman" pitchFamily="18" charset="0"/>
              </a:rPr>
            </a:b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hlinkClick r:id="rId2"/>
              </a:rPr>
              <a:t>http://archive.aft.org/pubs-reports/american_educator/issues/summer08/goldenberg.pdf</a:t>
            </a:r>
            <a:r>
              <a:rPr lang="en-US" sz="1200" dirty="0" smtClean="0">
                <a:latin typeface="Times New Roman" pitchFamily="18" charset="0"/>
                <a:cs typeface="Times New Roman" pitchFamily="18" charset="0"/>
              </a:rPr>
              <a:t>.</a:t>
            </a:r>
            <a:br>
              <a:rPr lang="en-US" sz="1200" dirty="0" smtClean="0">
                <a:latin typeface="Times New Roman" pitchFamily="18" charset="0"/>
                <a:cs typeface="Times New Roman" pitchFamily="18" charset="0"/>
              </a:rPr>
            </a:br>
            <a:r>
              <a:rPr lang="en-US" sz="1200" dirty="0" err="1" smtClean="0">
                <a:latin typeface="Times New Roman" pitchFamily="18" charset="0"/>
                <a:cs typeface="Times New Roman" pitchFamily="18" charset="0"/>
              </a:rPr>
              <a:t>Gort</a:t>
            </a:r>
            <a:r>
              <a:rPr lang="en-US" sz="1200" dirty="0" smtClean="0">
                <a:latin typeface="Times New Roman" pitchFamily="18" charset="0"/>
                <a:cs typeface="Times New Roman" pitchFamily="18" charset="0"/>
              </a:rPr>
              <a:t>, M. (2006). Strategic </a:t>
            </a:r>
            <a:r>
              <a:rPr lang="en-US" sz="1200" dirty="0" err="1" smtClean="0">
                <a:latin typeface="Times New Roman" pitchFamily="18" charset="0"/>
                <a:cs typeface="Times New Roman" pitchFamily="18" charset="0"/>
              </a:rPr>
              <a:t>codeswitching</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interliteracy</a:t>
            </a:r>
            <a:r>
              <a:rPr lang="en-US" sz="1200" dirty="0" smtClean="0">
                <a:latin typeface="Times New Roman" pitchFamily="18" charset="0"/>
                <a:cs typeface="Times New Roman" pitchFamily="18" charset="0"/>
              </a:rPr>
              <a:t>, and other phenomena of emergent bilingual writing: Lessons 	from first grade dual language classrooms. </a:t>
            </a:r>
            <a:r>
              <a:rPr lang="en-US" sz="1200" i="1" dirty="0" smtClean="0">
                <a:latin typeface="Times New Roman" pitchFamily="18" charset="0"/>
                <a:cs typeface="Times New Roman" pitchFamily="18" charset="0"/>
              </a:rPr>
              <a:t>Journal of Early Childhood Literacy, 6, 323-354.</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doi</a:t>
            </a:r>
            <a:r>
              <a:rPr lang="en-US" sz="1200" dirty="0" smtClean="0">
                <a:latin typeface="Times New Roman" pitchFamily="18" charset="0"/>
                <a:cs typeface="Times New Roman" pitchFamily="18" charset="0"/>
              </a:rPr>
              <a:t>: 	10.1177/1468798406069796</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Heredia, R. R., &amp; </a:t>
            </a:r>
            <a:r>
              <a:rPr lang="en-US" sz="1200" dirty="0" err="1" smtClean="0">
                <a:latin typeface="Times New Roman" pitchFamily="18" charset="0"/>
                <a:cs typeface="Times New Roman" pitchFamily="18" charset="0"/>
              </a:rPr>
              <a:t>Altarriba</a:t>
            </a:r>
            <a:r>
              <a:rPr lang="en-US" sz="1200" dirty="0" smtClean="0">
                <a:latin typeface="Times New Roman" pitchFamily="18" charset="0"/>
                <a:cs typeface="Times New Roman" pitchFamily="18" charset="0"/>
              </a:rPr>
              <a:t>, J. (2001). Bilingual Language Mixing: Why Do Bilinguals Code-Switch? 	</a:t>
            </a:r>
            <a:r>
              <a:rPr lang="en-US" sz="1200" i="1" dirty="0" smtClean="0">
                <a:latin typeface="Times New Roman" pitchFamily="18" charset="0"/>
                <a:cs typeface="Times New Roman" pitchFamily="18" charset="0"/>
              </a:rPr>
              <a:t>Current 	Directions in Psychological Science</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10</a:t>
            </a:r>
            <a:r>
              <a:rPr lang="en-US" sz="1200" dirty="0" smtClean="0">
                <a:latin typeface="Times New Roman" pitchFamily="18" charset="0"/>
                <a:cs typeface="Times New Roman" pitchFamily="18" charset="0"/>
              </a:rPr>
              <a:t>(5), 164-168. Retrieved from JSTOR database.</a:t>
            </a:r>
            <a:br>
              <a:rPr lang="en-US" sz="1200" dirty="0" smtClean="0">
                <a:latin typeface="Times New Roman" pitchFamily="18" charset="0"/>
                <a:cs typeface="Times New Roman" pitchFamily="18" charset="0"/>
              </a:rPr>
            </a:br>
            <a:r>
              <a:rPr lang="en-US" sz="1200" dirty="0" err="1" smtClean="0">
                <a:latin typeface="Times New Roman" pitchFamily="18" charset="0"/>
                <a:cs typeface="Times New Roman" pitchFamily="18" charset="0"/>
              </a:rPr>
              <a:t>Honigsfeld</a:t>
            </a:r>
            <a:r>
              <a:rPr lang="en-US" sz="1200" dirty="0" smtClean="0">
                <a:latin typeface="Times New Roman" pitchFamily="18" charset="0"/>
                <a:cs typeface="Times New Roman" pitchFamily="18" charset="0"/>
              </a:rPr>
              <a:t>, A. (2009). ELL Programs: Not "One Size Fits All." </a:t>
            </a:r>
            <a:r>
              <a:rPr lang="en-US" sz="1200" i="1" dirty="0" smtClean="0">
                <a:latin typeface="Times New Roman" pitchFamily="18" charset="0"/>
                <a:cs typeface="Times New Roman" pitchFamily="18" charset="0"/>
              </a:rPr>
              <a:t>Kappa Delta Pi Record</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45</a:t>
            </a:r>
            <a:r>
              <a:rPr lang="en-US" sz="1200" dirty="0" smtClean="0">
                <a:latin typeface="Times New Roman" pitchFamily="18" charset="0"/>
                <a:cs typeface="Times New Roman" pitchFamily="18" charset="0"/>
              </a:rPr>
              <a:t>(4), 166-171.  Retrieved 	from ERIC database. </a:t>
            </a:r>
            <a:br>
              <a:rPr lang="en-US" sz="1200" dirty="0" smtClean="0">
                <a:latin typeface="Times New Roman" pitchFamily="18" charset="0"/>
                <a:cs typeface="Times New Roman" pitchFamily="18" charset="0"/>
              </a:rPr>
            </a:b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normAutofit fontScale="92500" lnSpcReduction="10000"/>
          </a:bodyPr>
          <a:lstStyle/>
          <a:p>
            <a:fld id="{E9AE4257-F89F-4AE2-95B2-0BA4833C98F5}" type="slidenum">
              <a:rPr lang="en-US" smtClean="0"/>
              <a:pPr/>
              <a:t>9</a:t>
            </a:fld>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36.3|75.5"/>
</p:tagLst>
</file>

<file path=ppt/tags/tag2.xml><?xml version="1.0" encoding="utf-8"?>
<p:tagLst xmlns:a="http://schemas.openxmlformats.org/drawingml/2006/main" xmlns:r="http://schemas.openxmlformats.org/officeDocument/2006/relationships" xmlns:p="http://schemas.openxmlformats.org/presentationml/2006/main">
  <p:tag name="TIMING" val="|15.8|13.8"/>
</p:tagLst>
</file>

<file path=ppt/theme/theme1.xml><?xml version="1.0" encoding="utf-8"?>
<a:theme xmlns:a="http://schemas.openxmlformats.org/drawingml/2006/main" name="Firelight">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Firelight">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irelight">
      <a:fillStyleLst>
        <a:solidFill>
          <a:schemeClr val="phClr"/>
        </a:solidFill>
        <a:gradFill rotWithShape="1">
          <a:gsLst>
            <a:gs pos="0">
              <a:schemeClr val="phClr">
                <a:tint val="80000"/>
                <a:satMod val="150000"/>
              </a:schemeClr>
            </a:gs>
            <a:gs pos="100000">
              <a:schemeClr val="phClr">
                <a:tint val="100000"/>
                <a:shade val="80000"/>
                <a:satMod val="150000"/>
              </a:schemeClr>
            </a:gs>
          </a:gsLst>
          <a:lin ang="16200000" scaled="1"/>
        </a:gradFill>
        <a:gradFill rotWithShape="1">
          <a:gsLst>
            <a:gs pos="0">
              <a:schemeClr val="phClr">
                <a:shade val="40000"/>
                <a:satMod val="130000"/>
              </a:schemeClr>
            </a:gs>
            <a:gs pos="80000">
              <a:schemeClr val="phClr">
                <a:shade val="93000"/>
                <a:satMod val="130000"/>
              </a:schemeClr>
            </a:gs>
            <a:gs pos="100000">
              <a:schemeClr val="phClr">
                <a:shade val="94000"/>
                <a:satMod val="135000"/>
              </a:schemeClr>
            </a:gs>
          </a:gsLst>
          <a:path path="circle">
            <a:fillToRect l="25000" t="100000" r="100000" b="100000"/>
          </a:path>
        </a:gradFill>
      </a:fillStyleLst>
      <a:lnStyleLst>
        <a:ln w="12700" cap="flat" cmpd="sng" algn="ctr">
          <a:solidFill>
            <a:schemeClr val="phClr">
              <a:shade val="95000"/>
              <a:satMod val="105000"/>
            </a:schemeClr>
          </a:solidFill>
          <a:prstDash val="solid"/>
        </a:ln>
        <a:ln w="38100" cap="flat" cmpd="sng" algn="ctr">
          <a:solidFill>
            <a:schemeClr val="phClr">
              <a:shade val="95000"/>
              <a:alpha val="90000"/>
            </a:schemeClr>
          </a:solidFill>
          <a:prstDash val="solid"/>
        </a:ln>
        <a:ln w="76200" cap="flat" cmpd="sng" algn="ctr">
          <a:solidFill>
            <a:schemeClr val="phClr">
              <a:shade val="95000"/>
              <a:alpha val="50000"/>
            </a:schemeClr>
          </a:solidFill>
          <a:prstDash val="solid"/>
        </a:ln>
      </a:lnStyleLst>
      <a:effectStyleLst>
        <a:effectStyle>
          <a:effectLst>
            <a:innerShdw blurRad="63500">
              <a:srgbClr val="000000">
                <a:alpha val="60000"/>
              </a:srgbClr>
            </a:innerShdw>
          </a:effectLst>
        </a:effectStyle>
        <a:effectStyle>
          <a:effectLst>
            <a:innerShdw blurRad="63500">
              <a:srgbClr val="000000">
                <a:alpha val="50000"/>
              </a:srgbClr>
            </a:innerShdw>
            <a:outerShdw blurRad="76200" dist="38100" sx="101000" sy="101000" rotWithShape="0">
              <a:srgbClr val="000000">
                <a:alpha val="60000"/>
              </a:srgbClr>
            </a:outerShdw>
          </a:effectLst>
        </a:effectStyle>
        <a:effectStyle>
          <a:effectLst>
            <a:innerShdw blurRad="63500">
              <a:srgbClr val="000000">
                <a:alpha val="50000"/>
              </a:srgbClr>
            </a:innerShdw>
          </a:effectLst>
          <a:scene3d>
            <a:camera prst="orthographicFront">
              <a:rot lat="0" lon="0" rev="0"/>
            </a:camera>
            <a:lightRig rig="balanced" dir="t">
              <a:rot lat="0" lon="0" rev="4200000"/>
            </a:lightRig>
          </a:scene3d>
          <a:sp3d prstMaterial="softmetal">
            <a:bevelT w="63500" h="25400" prst="softRound"/>
          </a:sp3d>
        </a:effectStyle>
      </a:effectStyleLst>
      <a:bgFillStyleLst>
        <a:solidFill>
          <a:schemeClr val="phClr"/>
        </a:solidFill>
        <a:gradFill rotWithShape="1">
          <a:gsLst>
            <a:gs pos="0">
              <a:schemeClr val="accent1">
                <a:shade val="45000"/>
                <a:satMod val="125000"/>
              </a:schemeClr>
            </a:gs>
            <a:gs pos="100000">
              <a:schemeClr val="phClr">
                <a:shade val="55000"/>
                <a:satMod val="125000"/>
              </a:schemeClr>
            </a:gs>
          </a:gsLst>
          <a:lin ang="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Firelight</Template>
  <TotalTime>2070</TotalTime>
  <Words>838</Words>
  <Application>Microsoft Office PowerPoint</Application>
  <PresentationFormat>On-screen Show (4:3)</PresentationFormat>
  <Paragraphs>87</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Firelight</vt:lpstr>
      <vt:lpstr>Primary Language Matters:  Is There a Link Between Bilingual Education and English Language Learners’ Academic Achievement? </vt:lpstr>
      <vt:lpstr>Table of Contents </vt:lpstr>
      <vt:lpstr>Slide 3</vt:lpstr>
      <vt:lpstr>Review of Related Literature </vt:lpstr>
      <vt:lpstr>Review of Related Literature </vt:lpstr>
      <vt:lpstr>Statement of the Hypothesis </vt:lpstr>
      <vt:lpstr>Twenty-three first grade students in a transitional bilingual classroom from PSX in Brooklyn, NY will be studied for a six-week period. The class is composed of 23 Hispanic English language learners at different levels of primary and second language development.  </vt:lpstr>
      <vt:lpstr>Slide 8</vt:lpstr>
      <vt:lpstr>                                                                                       References  Banks, J. A. (1993). Multicultural Education: Historical Development, Dimensions, and Practice. Review of Research  in Education, 19, 3-49. doi: 10.3102/0091732X019001003 Baker, C. (2006).  Foundations of Bilingual Education and Bilingualism (4th ed.). Clevedon, UK: Multilingual  Matters Ltd.  Baker, K. ( 1998). Structured English Immersion: Breakthrough in Teaching Limited- English- Proficient Students.  Phi Delta Kappan, 80(3), 199-204.  Retrieved from Eric database.   Bialystok, E., Luk, G., &amp; Kwan, E. (2005). Bilingualism, Biliteracy, and Learning to Read: Interactions Among  anguages and Writing Systems. Scientific Studies of Reading, 9(1), 43-61. Retrieved from ERIC  database.  Coleman, R., &amp; Goldenberg, C. (2009). What Does Research Say about Effective Practices for English Learners?  Introduction and Part I: Oral Language Proficiency. Kappa Delta Pi Record, 46(1), 10-16. Retrieved  from ERIC database. Duran, R. P. (2008).  Assessing English-Language Learners’ Achievement. Review of Research in Education, 32, 92- 327. doi: 10.3102/0091732X07309372 Garcia, O., &amp; Baker, C. (Eds.). (2007). Bilingual Education An Introductory Reader. Clevedon, UK: Multilingual  Matters Ltd.  Goldenberg, C. (2008). Teaching English Language Learners:  What the Research Does—and Does not say.  American Educator, 32(2), 8-44. Retrieved from    http://archive.aft.org/pubs-reports/american_educator/issues/summer08/goldenberg.pdf. Gort, M. (2006). Strategic codeswitching, interliteracy, and other phenomena of emergent bilingual writing: Lessons  from first grade dual language classrooms. Journal of Early Childhood Literacy, 6, 323-354. doi:  10.1177/1468798406069796  Heredia, R. R., &amp; Altarriba, J. (2001). Bilingual Language Mixing: Why Do Bilinguals Code-Switch?  Current  Directions in Psychological Science, 10(5), 164-168. Retrieved from JSTOR database. Honigsfeld, A. (2009). ELL Programs: Not "One Size Fits All." Kappa Delta Pi Record, 45(4), 166-171.  Retrieved  from ERIC database.  </vt:lpstr>
      <vt:lpstr>     Hughes, C. E., Shaunessy, E. S., Brice, A. R., Ratliff, M. A., &amp; McHatton, P. A. (2006). Code Switching among Bilingual and  Limited English Proficient Students: Possible Indicators of Giftedness. Journal for the Education of the  Gifted, 30(1), 7-28. Retrieved from ERIC database. Leafstedt, J. M., &amp; Gerber, M. M. (2005). Crossover of Phonological Processing Skills: A Study of Spanish-Speaking  Students  in Two Instructional Settings.  Remedial and Special Education, 26, 226-235. doi:  10.1177/07419325050260040501 Lee, J. W., &amp; Lemonnier Schallert, D. (1997). The Relative Contribution of L2 Language Proficiency and L1 Reading Ability  to  L2 Reading Performance: A Test of the Threshold Hypothesis in an EFL Context.  TESOL Quarterly, 31(4),  713-739.  Retrieved from JSTOR database.   Lenters, K. (2004). No Half Measures: Reading Instruction for Young Second Language Learners. Reading Teacher, 58(4),  328-336. Retrieved from ERIC database.  Macswan, J. (2000). The Threshold Hypothesis, Semilingualism, and Other Contributions to a Deficit View of Linguistic  Minorities. Hispanic Journal of Behavioral Sciences, 22, 3-45. doi:10.1177/0739986300221001 Martinez-Roldan, C. M., &amp; Sayer, P. (2006).  Reading through linguistic borderlands: Latino students’ transactions with  narrative texts. Journal of Early Childhood Literacy, 6, 293-322. doi: 10.1177/1468798406069799 Miller, P., &amp; Endo, H. (2004). Understanding and Meeting the Needs of ESL Students. Phi Delta Kappan, 85(10), 786-791.  Retrieved from ERIC database. Mora, J. K. (2000).  Staying the Course in Times of Change: Preparing Teachers for Language Minority Education.   Journal  of Teacher Education, 51, 345-357. doi:10.1177/0022487100051005003 Ochoa, S., &amp; Rhodes, R. (2005). Assisting Parents of Bilingual Students to Achieve Equity in Public Schools. Journal of  Educational and Psychological Consultation, 16 (1-2), 75-94. Retrieved from ERIC database. Reese, L., Goldenberg, C., &amp; Saunders, W. (2006). Variations in Reading Achievement among Spanish-Speaking Children  in  Different Language Programs: Explanations and Confounds. Elementary School Journal, 106(4), 363-385.  Retrieved from ERIC database.  Rolstad, K., Mahoney, K., &amp; Glass, G. V.  (2005). The Big Picture: A Meta-Analysis of Program Effectiveness Research on  English Language Learners. Educational Policy, 19, 572-594. doi: 10.1177/0895904805278067   </vt:lpstr>
      <vt:lpstr>Rossell, C. H., &amp; Baker, K. (1996).  The Educational Effectiveness of Bilingual Education.  Research in the Teaching  of English, 30(1), 7-74.  Retrieved from Eric database.  Sparks, R., Patton, J., Ganschow, L., &amp; Humbach, N. (2009). Long-Term Crosslinguistic Transfer of Skills from L1  to L2. Language Learning, 59(1), 203-243. Retrieved from ERIC database.  Tong, F., Lara-Alecio, R., Irby, B., Mathes, P., &amp; Kwok, O. (2008). Accelerating Early Academic Oral English  evelopment in Transitional Bilingual and Structured English Immersion Programs. American  Educational Research, 45, 1011-1044.              doi: 10.3102/0002831208320790  Verdugo, R., &amp; Flores, B. (2007).  English-Language Learners: Key Issues. Education and Urban Society, 39, 167- 193. doi: 10.1177/0013124506294852 Wiley, T G., &amp; Wright, W. E. (2004). Against the Undertow: Language-Minority Education Policy and Politics in  the "Age of Accountability." Educational Policy, 18, 142-168. doi: 10.1177/0895904803260030 </vt:lpstr>
      <vt:lpstr>Appendices:   Appendices A   Sample Permission Letter for Action Research   Dear Principal:   I am a student at Brooklyn College. This Spring I am enrolled in EDU 702.22/Seminar in Applied Theory and Research, which is an Action Research course, and one of the requirements for this course is to complete a research project.    My action research project will be about Transitional Bilingual Education Programs. In order for me to conduct this research, I am seeking permission to include student(s) from PSX class X to participate in this study.   During the action research, I will ask students to participate in questionnaires, surveys, and a few informal assessments.  I will be documenting my observation and conducting very short conferences/collaborations with the classroom teacher.   I guarantee that all information will be kept confidential and no name will be mentioned in this research; no names of students or school, and I will conduct my research.    Sincerely,   Nury Rodriguez   ------------------------------------------------------------------------------------------------------------------------------------------------------------ I have read the above information and I have decided to allow this researcher to conduct her action research in my school PSX.   Name of Respondent:      Date:       Signature:             Name of Researcher: Nury Rodriguez    Date:     </vt:lpstr>
      <vt:lpstr>Appendix B   Sample Letter of Consent    Consent to Conduct Research with a Student for Non-profit use     Dear Parents,  My name is Nury Rodriguez and I am currently attending Brooklyn College.  One of the requirements for this course is to complete a research project in a classroom setting about English language learners. I am requesting your permission to do this project in your child’s classroom.  All participant names and identity will be confidential.     -----------------------------------------------------------------------------------------------------------------------------------------------------------------   Name of Student:_____________________________________________     School: _____________________________________ Class: _______________     I,_______________________________, hereby consent the participation in this project,           (Parent or Guardian’s Name)   and also grant to Nury Rodriguez the right to use the data collected by this research for non-profit purposes.   ______________________________________ _____________________ (Signature of Parent/Guardian    Date                               -----------------------------------------------------------------------------------------------------------------------------------------------------------------   I thank you for your support and participation in this project.   Sincerely, Nury Rodriguez </vt:lpstr>
      <vt:lpstr>Appendix C   Sample letter of consent to parents  Consentimiento Para una Indagación Académica en la Sala de Clase   Para el use no Lucrativo    Estimados padres,   Mi nombre es Nury Rodriguez, y soy una estudiante en la universidad de Brooklyn College. Para un proyecto de la universidad yo necesito conducir una indagación acerca de niños que están aprendiendo inglés como segundo idioma en una clase bilingüe. Les pido su consentimiento para conducir este proyecto en la clase de su hijo/hija.  Todos los nombres e identidad de los participantes se mantendrán estrictamente confidenciales.     ---------------------------------------------------------------------------------------------------------------------------------------------------  Nombre de estudiante_____________________________________________   Escuela_____________________________________ Clase:_______________                 Yo_____________________________, consiento por este medio a la participación en        Nombre del padre/del guarda esta indagación académica. También concedo a, Nury Rodriguez, el derecho de colectar, y utilizar y reutilizar datos de la investigación académica para los propósitos no lucrativos    ______________________________________ _____________________ Firma del padre/del guarda          Fecha                             Les agradezco por su soporte y participación en ente proyecto.   Sinceramente, Ms. Nury Rodriguez </vt:lpstr>
      <vt:lpstr>Slide 15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Language Matters:  Is There a Link Between Bilingual Education and English Language Learners’ Academic Achievement? </dc:title>
  <dc:creator>Nury Rodriguez</dc:creator>
  <cp:lastModifiedBy>Nury Rodriguez</cp:lastModifiedBy>
  <cp:revision>256</cp:revision>
  <dcterms:created xsi:type="dcterms:W3CDTF">2010-03-13T13:13:36Z</dcterms:created>
  <dcterms:modified xsi:type="dcterms:W3CDTF">2010-05-25T02:10:39Z</dcterms:modified>
</cp:coreProperties>
</file>